
<file path=[Content_Types].xml><?xml version="1.0" encoding="utf-8"?>
<Types xmlns="http://schemas.openxmlformats.org/package/2006/content-types">
  <Override PartName="/_rels/.rels" ContentType="application/vnd.openxmlformats-package.relationships+xml"/>
  <Override PartName="/ppt/notesSlides/notesSlide9.xml" ContentType="application/vnd.openxmlformats-officedocument.presentationml.notesSlide+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1.xml.rels" ContentType="application/vnd.openxmlformats-package.relationships+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12.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88.png" ContentType="image/png"/>
  <Override PartName="/ppt/media/image87.png" ContentType="image/png"/>
  <Override PartName="/ppt/media/image86.png" ContentType="image/png"/>
  <Override PartName="/ppt/media/image85.png" ContentType="image/png"/>
  <Override PartName="/ppt/media/image84.png" ContentType="image/png"/>
  <Override PartName="/ppt/media/image82.png" ContentType="image/png"/>
  <Override PartName="/ppt/media/image81.png" ContentType="image/png"/>
  <Override PartName="/ppt/media/image80.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2.png" ContentType="image/png"/>
  <Override PartName="/ppt/media/image51.png" ContentType="image/png"/>
  <Override PartName="/ppt/media/image50.png" ContentType="image/png"/>
  <Override PartName="/ppt/media/image49.png" ContentType="image/png"/>
  <Override PartName="/ppt/media/image48.png" ContentType="image/png"/>
  <Override PartName="/ppt/media/image47.png" ContentType="image/png"/>
  <Override PartName="/ppt/media/image22.png" ContentType="image/png"/>
  <Override PartName="/ppt/media/image57.png" ContentType="image/png"/>
  <Override PartName="/ppt/media/image7.png" ContentType="image/png"/>
  <Override PartName="/ppt/media/image79.png" ContentType="image/png"/>
  <Override PartName="/ppt/media/image20.png" ContentType="image/png"/>
  <Override PartName="/ppt/media/image55.png" ContentType="image/png"/>
  <Override PartName="/ppt/media/image5.png" ContentType="image/png"/>
  <Override PartName="/ppt/media/image93.png" ContentType="image/png"/>
  <Override PartName="/ppt/media/image18.png" ContentType="image/png"/>
  <Override PartName="/ppt/media/image2.jpeg" ContentType="image/jpeg"/>
  <Override PartName="/ppt/media/image92.png" ContentType="image/png"/>
  <Override PartName="/ppt/media/image17.png" ContentType="image/png"/>
  <Override PartName="/ppt/media/image91.png" ContentType="image/png"/>
  <Override PartName="/ppt/media/image16.png" ContentType="image/png"/>
  <Override PartName="/ppt/media/image90.png" ContentType="image/png"/>
  <Override PartName="/ppt/media/image15.png" ContentType="image/png"/>
  <Override PartName="/ppt/media/image14.png" ContentType="image/png"/>
  <Override PartName="/ppt/media/image13.png" ContentType="image/png"/>
  <Override PartName="/ppt/media/image19.png" ContentType="image/png"/>
  <Override PartName="/ppt/media/image12.jpeg" ContentType="image/jpeg"/>
  <Override PartName="/ppt/media/image54.png" ContentType="image/png"/>
  <Override PartName="/ppt/media/image4.png" ContentType="image/png"/>
  <Override PartName="/ppt/media/image39.png" ContentType="image/png"/>
  <Override PartName="/ppt/media/image21.png" ContentType="image/png"/>
  <Override PartName="/ppt/media/image56.png" ContentType="image/png"/>
  <Override PartName="/ppt/media/image6.png" ContentType="image/png"/>
  <Override PartName="/ppt/media/image53.png" ContentType="image/png"/>
  <Override PartName="/ppt/media/image3.png" ContentType="image/png"/>
  <Override PartName="/ppt/media/image38.png" ContentType="image/png"/>
  <Override PartName="/ppt/media/image11.png" ContentType="image/png"/>
  <Override PartName="/ppt/media/image83.png" ContentType="image/png"/>
  <Override PartName="/ppt/media/image1.jpeg" ContentType="image/jpeg"/>
  <Override PartName="/ppt/media/image41.png" ContentType="image/png"/>
  <Override PartName="/ppt/media/image58.png" ContentType="image/png"/>
  <Override PartName="/ppt/media/image8.png" ContentType="image/png"/>
  <Override PartName="/ppt/media/image23.png" ContentType="image/png"/>
  <Override PartName="/ppt/media/image69.png" ContentType="image/png"/>
  <Override PartName="/ppt/media/image10.png" ContentType="image/png"/>
  <Override PartName="/ppt/media/image59.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8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40.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756000" y="5078520"/>
            <a:ext cx="6047640" cy="4811040"/>
          </a:xfrm>
          <a:prstGeom prst="rect">
            <a:avLst/>
          </a:prstGeom>
        </p:spPr>
        <p:txBody>
          <a:bodyPr lIns="0" rIns="0" tIns="0" bIns="0"/>
          <a:p>
            <a:r>
              <a:rPr b="0" lang="fr-FR" sz="2000" spc="-1" strike="noStrike">
                <a:solidFill>
                  <a:srgbClr val="000000"/>
                </a:solidFill>
                <a:uFill>
                  <a:solidFill>
                    <a:srgbClr val="ffffff"/>
                  </a:solidFill>
                </a:uFill>
                <a:latin typeface="Arial"/>
              </a:rPr>
              <a:t>Cliquez pour modifier le format des notes</a:t>
            </a:r>
            <a:endParaRPr b="0" lang="fr-FR" sz="2000" spc="-1" strike="noStrike">
              <a:solidFill>
                <a:srgbClr val="000000"/>
              </a:solidFill>
              <a:uFill>
                <a:solidFill>
                  <a:srgbClr val="ffffff"/>
                </a:solidFill>
              </a:uFill>
              <a:latin typeface="Arial"/>
            </a:endParaRPr>
          </a:p>
        </p:txBody>
      </p:sp>
      <p:sp>
        <p:nvSpPr>
          <p:cNvPr id="152" name="PlaceHolder 2"/>
          <p:cNvSpPr>
            <a:spLocks noGrp="1"/>
          </p:cNvSpPr>
          <p:nvPr>
            <p:ph type="hdr"/>
          </p:nvPr>
        </p:nvSpPr>
        <p:spPr>
          <a:xfrm>
            <a:off x="0" y="0"/>
            <a:ext cx="3280680" cy="534240"/>
          </a:xfrm>
          <a:prstGeom prst="rect">
            <a:avLst/>
          </a:prstGeom>
        </p:spPr>
        <p:txBody>
          <a:bodyPr lIns="0" rIns="0" tIns="0" bIns="0"/>
          <a:p>
            <a:r>
              <a:rPr b="0" lang="fr-FR" sz="1400" spc="-1" strike="noStrike">
                <a:solidFill>
                  <a:srgbClr val="000000"/>
                </a:solidFill>
                <a:uFill>
                  <a:solidFill>
                    <a:srgbClr val="ffffff"/>
                  </a:solidFill>
                </a:uFill>
                <a:latin typeface="Times New Roman"/>
              </a:rPr>
              <a:t>&lt;en-tête&gt;</a:t>
            </a:r>
            <a:endParaRPr b="0" lang="fr-FR" sz="1400" spc="-1" strike="noStrike">
              <a:solidFill>
                <a:srgbClr val="000000"/>
              </a:solidFill>
              <a:uFill>
                <a:solidFill>
                  <a:srgbClr val="ffffff"/>
                </a:solidFill>
              </a:uFill>
              <a:latin typeface="Times New Roman"/>
            </a:endParaRPr>
          </a:p>
        </p:txBody>
      </p:sp>
      <p:sp>
        <p:nvSpPr>
          <p:cNvPr id="153" name="PlaceHolder 3"/>
          <p:cNvSpPr>
            <a:spLocks noGrp="1"/>
          </p:cNvSpPr>
          <p:nvPr>
            <p:ph type="dt"/>
          </p:nvPr>
        </p:nvSpPr>
        <p:spPr>
          <a:xfrm>
            <a:off x="4278960" y="0"/>
            <a:ext cx="3280680" cy="534240"/>
          </a:xfrm>
          <a:prstGeom prst="rect">
            <a:avLst/>
          </a:prstGeom>
        </p:spPr>
        <p:txBody>
          <a:bodyPr lIns="0" rIns="0" tIns="0" bIns="0"/>
          <a:p>
            <a:pPr algn="r"/>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154" name="PlaceHolder 4"/>
          <p:cNvSpPr>
            <a:spLocks noGrp="1"/>
          </p:cNvSpPr>
          <p:nvPr>
            <p:ph type="ftr"/>
          </p:nvPr>
        </p:nvSpPr>
        <p:spPr>
          <a:xfrm>
            <a:off x="0" y="10157400"/>
            <a:ext cx="3280680" cy="534240"/>
          </a:xfrm>
          <a:prstGeom prst="rect">
            <a:avLst/>
          </a:prstGeom>
        </p:spPr>
        <p:txBody>
          <a:bodyPr lIns="0" rIns="0" tIns="0" bIns="0" anchor="b"/>
          <a:p>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155" name="PlaceHolder 5"/>
          <p:cNvSpPr>
            <a:spLocks noGrp="1"/>
          </p:cNvSpPr>
          <p:nvPr>
            <p:ph type="sldNum"/>
          </p:nvPr>
        </p:nvSpPr>
        <p:spPr>
          <a:xfrm>
            <a:off x="4278960" y="10157400"/>
            <a:ext cx="3280680" cy="534240"/>
          </a:xfrm>
          <a:prstGeom prst="rect">
            <a:avLst/>
          </a:prstGeom>
        </p:spPr>
        <p:txBody>
          <a:bodyPr lIns="0" rIns="0" tIns="0" bIns="0" anchor="b"/>
          <a:p>
            <a:pPr algn="r"/>
            <a:fld id="{264FE410-4885-4A86-A4CC-8D6ECF14E2E7}"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PlaceHolder 1"/>
          <p:cNvSpPr>
            <a:spLocks noGrp="1"/>
          </p:cNvSpPr>
          <p:nvPr>
            <p:ph type="body"/>
          </p:nvPr>
        </p:nvSpPr>
        <p:spPr>
          <a:xfrm>
            <a:off x="685800" y="4343400"/>
            <a:ext cx="5484240" cy="4112640"/>
          </a:xfrm>
          <a:prstGeom prst="rect">
            <a:avLst/>
          </a:prstGeom>
        </p:spPr>
        <p:txBody>
          <a:bodyPr lIns="0" rIns="0" tIns="0" bIns="0"/>
          <a:p>
            <a:endParaRPr b="0" lang="fr-FR" sz="2000" spc="-1" strike="noStrike">
              <a:solidFill>
                <a:srgbClr val="000000"/>
              </a:solidFill>
              <a:uFill>
                <a:solidFill>
                  <a:srgbClr val="ffffff"/>
                </a:solidFill>
              </a:uFill>
              <a:latin typeface="Arial"/>
            </a:endParaRPr>
          </a:p>
        </p:txBody>
      </p:sp>
      <p:sp>
        <p:nvSpPr>
          <p:cNvPr id="758" name="CustomShape 2"/>
          <p:cNvSpPr/>
          <p:nvPr/>
        </p:nvSpPr>
        <p:spPr>
          <a:xfrm>
            <a:off x="3884760" y="8685360"/>
            <a:ext cx="2969640" cy="455040"/>
          </a:xfrm>
          <a:prstGeom prst="rect">
            <a:avLst/>
          </a:prstGeom>
          <a:noFill/>
          <a:ln>
            <a:noFill/>
          </a:ln>
        </p:spPr>
        <p:style>
          <a:lnRef idx="0"/>
          <a:fillRef idx="0"/>
          <a:effectRef idx="0"/>
          <a:fontRef idx="minor"/>
        </p:style>
      </p:sp>
      <p:sp>
        <p:nvSpPr>
          <p:cNvPr id="759" name="CustomShape 3"/>
          <p:cNvSpPr/>
          <p:nvPr/>
        </p:nvSpPr>
        <p:spPr>
          <a:xfrm>
            <a:off x="0" y="10157400"/>
            <a:ext cx="3278880" cy="53244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b="0" lang="fr-FR" sz="18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body"/>
          </p:nvPr>
        </p:nvSpPr>
        <p:spPr>
          <a:xfrm>
            <a:off x="756000" y="5078520"/>
            <a:ext cx="6045840" cy="4809240"/>
          </a:xfrm>
          <a:prstGeom prst="rect">
            <a:avLst/>
          </a:prstGeom>
        </p:spPr>
        <p:txBody>
          <a:bodyPr lIns="0" rIns="0" tIns="0" bIns="0"/>
          <a:p>
            <a:endParaRPr b="0" lang="fr-FR" sz="2000" spc="-1" strike="noStrike">
              <a:solidFill>
                <a:srgbClr val="000000"/>
              </a:solidFill>
              <a:uFill>
                <a:solidFill>
                  <a:srgbClr val="ffffff"/>
                </a:solidFill>
              </a:uFill>
              <a:latin typeface="Arial"/>
            </a:endParaRPr>
          </a:p>
        </p:txBody>
      </p:sp>
      <p:sp>
        <p:nvSpPr>
          <p:cNvPr id="761" name="CustomShape 2"/>
          <p:cNvSpPr/>
          <p:nvPr/>
        </p:nvSpPr>
        <p:spPr>
          <a:xfrm>
            <a:off x="4278960" y="10157400"/>
            <a:ext cx="3278880" cy="532440"/>
          </a:xfrm>
          <a:prstGeom prst="rect">
            <a:avLst/>
          </a:prstGeom>
          <a:noFill/>
          <a:ln>
            <a:noFill/>
          </a:ln>
        </p:spPr>
        <p:style>
          <a:lnRef idx="0"/>
          <a:fillRef idx="0"/>
          <a:effectRef idx="0"/>
          <a:fontRef idx="minor"/>
        </p:style>
      </p:sp>
      <p:sp>
        <p:nvSpPr>
          <p:cNvPr id="762" name="CustomShape 3"/>
          <p:cNvSpPr/>
          <p:nvPr/>
        </p:nvSpPr>
        <p:spPr>
          <a:xfrm>
            <a:off x="0" y="10157400"/>
            <a:ext cx="3278880" cy="53244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b="0" lang="fr-FR" sz="18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body"/>
          </p:nvPr>
        </p:nvSpPr>
        <p:spPr>
          <a:xfrm>
            <a:off x="756000" y="5078520"/>
            <a:ext cx="6045840" cy="4809240"/>
          </a:xfrm>
          <a:prstGeom prst="rect">
            <a:avLst/>
          </a:prstGeom>
        </p:spPr>
        <p:txBody>
          <a:bodyPr lIns="0" rIns="0" tIns="0" bIns="0"/>
          <a:p>
            <a:endParaRPr b="0" lang="fr-FR" sz="2000" spc="-1" strike="noStrike">
              <a:solidFill>
                <a:srgbClr val="000000"/>
              </a:solidFill>
              <a:uFill>
                <a:solidFill>
                  <a:srgbClr val="ffffff"/>
                </a:solidFill>
              </a:uFill>
              <a:latin typeface="Arial"/>
            </a:endParaRPr>
          </a:p>
        </p:txBody>
      </p:sp>
      <p:sp>
        <p:nvSpPr>
          <p:cNvPr id="764" name="CustomShape 2"/>
          <p:cNvSpPr/>
          <p:nvPr/>
        </p:nvSpPr>
        <p:spPr>
          <a:xfrm>
            <a:off x="4278960" y="10157400"/>
            <a:ext cx="3278880" cy="532440"/>
          </a:xfrm>
          <a:prstGeom prst="rect">
            <a:avLst/>
          </a:prstGeom>
          <a:noFill/>
          <a:ln>
            <a:noFill/>
          </a:ln>
        </p:spPr>
        <p:style>
          <a:lnRef idx="0"/>
          <a:fillRef idx="0"/>
          <a:effectRef idx="0"/>
          <a:fontRef idx="minor"/>
        </p:style>
      </p:sp>
      <p:sp>
        <p:nvSpPr>
          <p:cNvPr id="765" name="CustomShape 3"/>
          <p:cNvSpPr/>
          <p:nvPr/>
        </p:nvSpPr>
        <p:spPr>
          <a:xfrm>
            <a:off x="0" y="10157400"/>
            <a:ext cx="3278880" cy="53244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b="0" lang="fr-FR"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33" name="PlaceHolder 4"/>
          <p:cNvSpPr>
            <a:spLocks noGrp="1"/>
          </p:cNvSpPr>
          <p:nvPr>
            <p:ph type="body"/>
          </p:nvPr>
        </p:nvSpPr>
        <p:spPr>
          <a:xfrm>
            <a:off x="467424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34" name="PlaceHolder 5"/>
          <p:cNvSpPr>
            <a:spLocks noGrp="1"/>
          </p:cNvSpPr>
          <p:nvPr>
            <p:ph type="body"/>
          </p:nvPr>
        </p:nvSpPr>
        <p:spPr>
          <a:xfrm>
            <a:off x="45720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36" name="PlaceHolder 2"/>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37" name="PlaceHolder 3"/>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pic>
        <p:nvPicPr>
          <p:cNvPr id="38" name="" descr=""/>
          <p:cNvPicPr/>
          <p:nvPr/>
        </p:nvPicPr>
        <p:blipFill>
          <a:blip r:embed="rId2"/>
          <a:stretch/>
        </p:blipFill>
        <p:spPr>
          <a:xfrm>
            <a:off x="2077920" y="1604520"/>
            <a:ext cx="4987080" cy="3977280"/>
          </a:xfrm>
          <a:prstGeom prst="rect">
            <a:avLst/>
          </a:prstGeom>
          <a:ln>
            <a:solidFill>
              <a:srgbClr val="3465a4"/>
            </a:solidFill>
          </a:ln>
        </p:spPr>
      </p:pic>
      <p:pic>
        <p:nvPicPr>
          <p:cNvPr id="39" name="" descr=""/>
          <p:cNvPicPr/>
          <p:nvPr/>
        </p:nvPicPr>
        <p:blipFill>
          <a:blip r:embed="rId3"/>
          <a:stretch/>
        </p:blipFill>
        <p:spPr>
          <a:xfrm>
            <a:off x="2077920" y="1604520"/>
            <a:ext cx="4987080" cy="3977280"/>
          </a:xfrm>
          <a:prstGeom prst="rect">
            <a:avLst/>
          </a:prstGeom>
          <a:ln>
            <a:solidFill>
              <a:srgbClr val="3465a4"/>
            </a:solid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4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48" name="PlaceHolder 2"/>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50" name="PlaceHolder 2"/>
          <p:cNvSpPr>
            <a:spLocks noGrp="1"/>
          </p:cNvSpPr>
          <p:nvPr>
            <p:ph type="body"/>
          </p:nvPr>
        </p:nvSpPr>
        <p:spPr>
          <a:xfrm>
            <a:off x="45720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55"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56" name="PlaceHolder 3"/>
          <p:cNvSpPr>
            <a:spLocks noGrp="1"/>
          </p:cNvSpPr>
          <p:nvPr>
            <p:ph type="body"/>
          </p:nvPr>
        </p:nvSpPr>
        <p:spPr>
          <a:xfrm>
            <a:off x="45720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57" name="PlaceHolder 4"/>
          <p:cNvSpPr>
            <a:spLocks noGrp="1"/>
          </p:cNvSpPr>
          <p:nvPr>
            <p:ph type="body"/>
          </p:nvPr>
        </p:nvSpPr>
        <p:spPr>
          <a:xfrm>
            <a:off x="467424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59" name="PlaceHolder 2"/>
          <p:cNvSpPr>
            <a:spLocks noGrp="1"/>
          </p:cNvSpPr>
          <p:nvPr>
            <p:ph type="body"/>
          </p:nvPr>
        </p:nvSpPr>
        <p:spPr>
          <a:xfrm>
            <a:off x="45720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60"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61" name="PlaceHolder 4"/>
          <p:cNvSpPr>
            <a:spLocks noGrp="1"/>
          </p:cNvSpPr>
          <p:nvPr>
            <p:ph type="body"/>
          </p:nvPr>
        </p:nvSpPr>
        <p:spPr>
          <a:xfrm>
            <a:off x="467424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65" name="PlaceHolder 4"/>
          <p:cNvSpPr>
            <a:spLocks noGrp="1"/>
          </p:cNvSpPr>
          <p:nvPr>
            <p:ph type="body"/>
          </p:nvPr>
        </p:nvSpPr>
        <p:spPr>
          <a:xfrm>
            <a:off x="457200" y="368208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67" name="PlaceHolder 2"/>
          <p:cNvSpPr>
            <a:spLocks noGrp="1"/>
          </p:cNvSpPr>
          <p:nvPr>
            <p:ph type="body"/>
          </p:nvPr>
        </p:nvSpPr>
        <p:spPr>
          <a:xfrm>
            <a:off x="457200" y="160452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68" name="PlaceHolder 3"/>
          <p:cNvSpPr>
            <a:spLocks noGrp="1"/>
          </p:cNvSpPr>
          <p:nvPr>
            <p:ph type="body"/>
          </p:nvPr>
        </p:nvSpPr>
        <p:spPr>
          <a:xfrm>
            <a:off x="457200" y="368208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70"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73" name="PlaceHolder 5"/>
          <p:cNvSpPr>
            <a:spLocks noGrp="1"/>
          </p:cNvSpPr>
          <p:nvPr>
            <p:ph type="body"/>
          </p:nvPr>
        </p:nvSpPr>
        <p:spPr>
          <a:xfrm>
            <a:off x="45720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75" name="PlaceHolder 2"/>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76" name="PlaceHolder 3"/>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pic>
        <p:nvPicPr>
          <p:cNvPr id="77" name="" descr=""/>
          <p:cNvPicPr/>
          <p:nvPr/>
        </p:nvPicPr>
        <p:blipFill>
          <a:blip r:embed="rId2"/>
          <a:stretch/>
        </p:blipFill>
        <p:spPr>
          <a:xfrm>
            <a:off x="2077920" y="1604520"/>
            <a:ext cx="4987080" cy="3977280"/>
          </a:xfrm>
          <a:prstGeom prst="rect">
            <a:avLst/>
          </a:prstGeom>
          <a:ln>
            <a:solidFill>
              <a:srgbClr val="3465a4"/>
            </a:solidFill>
          </a:ln>
        </p:spPr>
      </p:pic>
      <p:pic>
        <p:nvPicPr>
          <p:cNvPr id="78" name="" descr=""/>
          <p:cNvPicPr/>
          <p:nvPr/>
        </p:nvPicPr>
        <p:blipFill>
          <a:blip r:embed="rId3"/>
          <a:stretch/>
        </p:blipFill>
        <p:spPr>
          <a:xfrm>
            <a:off x="2077920" y="1604520"/>
            <a:ext cx="4987080" cy="3977280"/>
          </a:xfrm>
          <a:prstGeom prst="rect">
            <a:avLst/>
          </a:prstGeom>
          <a:ln>
            <a:solidFill>
              <a:srgbClr val="3465a4"/>
            </a:solid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8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84" name="PlaceHolder 2"/>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86" name="PlaceHolder 2"/>
          <p:cNvSpPr>
            <a:spLocks noGrp="1"/>
          </p:cNvSpPr>
          <p:nvPr>
            <p:ph type="body"/>
          </p:nvPr>
        </p:nvSpPr>
        <p:spPr>
          <a:xfrm>
            <a:off x="45720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87" name="PlaceHolder 3"/>
          <p:cNvSpPr>
            <a:spLocks noGrp="1"/>
          </p:cNvSpPr>
          <p:nvPr>
            <p:ph type="body"/>
          </p:nvPr>
        </p:nvSpPr>
        <p:spPr>
          <a:xfrm>
            <a:off x="467424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91"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92" name="PlaceHolder 3"/>
          <p:cNvSpPr>
            <a:spLocks noGrp="1"/>
          </p:cNvSpPr>
          <p:nvPr>
            <p:ph type="body"/>
          </p:nvPr>
        </p:nvSpPr>
        <p:spPr>
          <a:xfrm>
            <a:off x="45720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93" name="PlaceHolder 4"/>
          <p:cNvSpPr>
            <a:spLocks noGrp="1"/>
          </p:cNvSpPr>
          <p:nvPr>
            <p:ph type="body"/>
          </p:nvPr>
        </p:nvSpPr>
        <p:spPr>
          <a:xfrm>
            <a:off x="467424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95" name="PlaceHolder 2"/>
          <p:cNvSpPr>
            <a:spLocks noGrp="1"/>
          </p:cNvSpPr>
          <p:nvPr>
            <p:ph type="body"/>
          </p:nvPr>
        </p:nvSpPr>
        <p:spPr>
          <a:xfrm>
            <a:off x="45720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96"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97" name="PlaceHolder 4"/>
          <p:cNvSpPr>
            <a:spLocks noGrp="1"/>
          </p:cNvSpPr>
          <p:nvPr>
            <p:ph type="body"/>
          </p:nvPr>
        </p:nvSpPr>
        <p:spPr>
          <a:xfrm>
            <a:off x="467424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00"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01" name="PlaceHolder 4"/>
          <p:cNvSpPr>
            <a:spLocks noGrp="1"/>
          </p:cNvSpPr>
          <p:nvPr>
            <p:ph type="body"/>
          </p:nvPr>
        </p:nvSpPr>
        <p:spPr>
          <a:xfrm>
            <a:off x="457200" y="368208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03" name="PlaceHolder 2"/>
          <p:cNvSpPr>
            <a:spLocks noGrp="1"/>
          </p:cNvSpPr>
          <p:nvPr>
            <p:ph type="body"/>
          </p:nvPr>
        </p:nvSpPr>
        <p:spPr>
          <a:xfrm>
            <a:off x="457200" y="160452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04" name="PlaceHolder 3"/>
          <p:cNvSpPr>
            <a:spLocks noGrp="1"/>
          </p:cNvSpPr>
          <p:nvPr>
            <p:ph type="body"/>
          </p:nvPr>
        </p:nvSpPr>
        <p:spPr>
          <a:xfrm>
            <a:off x="457200" y="368208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06"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07"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08" name="PlaceHolder 4"/>
          <p:cNvSpPr>
            <a:spLocks noGrp="1"/>
          </p:cNvSpPr>
          <p:nvPr>
            <p:ph type="body"/>
          </p:nvPr>
        </p:nvSpPr>
        <p:spPr>
          <a:xfrm>
            <a:off x="467424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09" name="PlaceHolder 5"/>
          <p:cNvSpPr>
            <a:spLocks noGrp="1"/>
          </p:cNvSpPr>
          <p:nvPr>
            <p:ph type="body"/>
          </p:nvPr>
        </p:nvSpPr>
        <p:spPr>
          <a:xfrm>
            <a:off x="45720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11" name="PlaceHolder 2"/>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12" name="PlaceHolder 3"/>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pic>
        <p:nvPicPr>
          <p:cNvPr id="113" name="" descr=""/>
          <p:cNvPicPr/>
          <p:nvPr/>
        </p:nvPicPr>
        <p:blipFill>
          <a:blip r:embed="rId2"/>
          <a:stretch/>
        </p:blipFill>
        <p:spPr>
          <a:xfrm>
            <a:off x="2077920" y="1604520"/>
            <a:ext cx="4987080" cy="3977280"/>
          </a:xfrm>
          <a:prstGeom prst="rect">
            <a:avLst/>
          </a:prstGeom>
          <a:ln>
            <a:solidFill>
              <a:srgbClr val="3465a4"/>
            </a:solidFill>
          </a:ln>
        </p:spPr>
      </p:pic>
      <p:pic>
        <p:nvPicPr>
          <p:cNvPr id="114" name="" descr=""/>
          <p:cNvPicPr/>
          <p:nvPr/>
        </p:nvPicPr>
        <p:blipFill>
          <a:blip r:embed="rId3"/>
          <a:stretch/>
        </p:blipFill>
        <p:spPr>
          <a:xfrm>
            <a:off x="2077920" y="1604520"/>
            <a:ext cx="4987080" cy="3977280"/>
          </a:xfrm>
          <a:prstGeom prst="rect">
            <a:avLst/>
          </a:prstGeom>
          <a:ln>
            <a:solidFill>
              <a:srgbClr val="3465a4"/>
            </a:solid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1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20" name="PlaceHolder 2"/>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22" name="PlaceHolder 2"/>
          <p:cNvSpPr>
            <a:spLocks noGrp="1"/>
          </p:cNvSpPr>
          <p:nvPr>
            <p:ph type="body"/>
          </p:nvPr>
        </p:nvSpPr>
        <p:spPr>
          <a:xfrm>
            <a:off x="45720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23" name="PlaceHolder 3"/>
          <p:cNvSpPr>
            <a:spLocks noGrp="1"/>
          </p:cNvSpPr>
          <p:nvPr>
            <p:ph type="body"/>
          </p:nvPr>
        </p:nvSpPr>
        <p:spPr>
          <a:xfrm>
            <a:off x="467424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27"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28" name="PlaceHolder 3"/>
          <p:cNvSpPr>
            <a:spLocks noGrp="1"/>
          </p:cNvSpPr>
          <p:nvPr>
            <p:ph type="body"/>
          </p:nvPr>
        </p:nvSpPr>
        <p:spPr>
          <a:xfrm>
            <a:off x="45720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29" name="PlaceHolder 4"/>
          <p:cNvSpPr>
            <a:spLocks noGrp="1"/>
          </p:cNvSpPr>
          <p:nvPr>
            <p:ph type="body"/>
          </p:nvPr>
        </p:nvSpPr>
        <p:spPr>
          <a:xfrm>
            <a:off x="467424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31" name="PlaceHolder 2"/>
          <p:cNvSpPr>
            <a:spLocks noGrp="1"/>
          </p:cNvSpPr>
          <p:nvPr>
            <p:ph type="body"/>
          </p:nvPr>
        </p:nvSpPr>
        <p:spPr>
          <a:xfrm>
            <a:off x="45720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32"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33" name="PlaceHolder 4"/>
          <p:cNvSpPr>
            <a:spLocks noGrp="1"/>
          </p:cNvSpPr>
          <p:nvPr>
            <p:ph type="body"/>
          </p:nvPr>
        </p:nvSpPr>
        <p:spPr>
          <a:xfrm>
            <a:off x="467424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35"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36"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37" name="PlaceHolder 4"/>
          <p:cNvSpPr>
            <a:spLocks noGrp="1"/>
          </p:cNvSpPr>
          <p:nvPr>
            <p:ph type="body"/>
          </p:nvPr>
        </p:nvSpPr>
        <p:spPr>
          <a:xfrm>
            <a:off x="457200" y="368208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39" name="PlaceHolder 2"/>
          <p:cNvSpPr>
            <a:spLocks noGrp="1"/>
          </p:cNvSpPr>
          <p:nvPr>
            <p:ph type="body"/>
          </p:nvPr>
        </p:nvSpPr>
        <p:spPr>
          <a:xfrm>
            <a:off x="457200" y="160452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40" name="PlaceHolder 3"/>
          <p:cNvSpPr>
            <a:spLocks noGrp="1"/>
          </p:cNvSpPr>
          <p:nvPr>
            <p:ph type="body"/>
          </p:nvPr>
        </p:nvSpPr>
        <p:spPr>
          <a:xfrm>
            <a:off x="457200" y="368208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42"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43"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44" name="PlaceHolder 4"/>
          <p:cNvSpPr>
            <a:spLocks noGrp="1"/>
          </p:cNvSpPr>
          <p:nvPr>
            <p:ph type="body"/>
          </p:nvPr>
        </p:nvSpPr>
        <p:spPr>
          <a:xfrm>
            <a:off x="467424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45" name="PlaceHolder 5"/>
          <p:cNvSpPr>
            <a:spLocks noGrp="1"/>
          </p:cNvSpPr>
          <p:nvPr>
            <p:ph type="body"/>
          </p:nvPr>
        </p:nvSpPr>
        <p:spPr>
          <a:xfrm>
            <a:off x="45720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47" name="PlaceHolder 2"/>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48" name="PlaceHolder 3"/>
          <p:cNvSpPr>
            <a:spLocks noGrp="1"/>
          </p:cNvSpPr>
          <p:nvPr>
            <p:ph type="body"/>
          </p:nvPr>
        </p:nvSpPr>
        <p:spPr>
          <a:xfrm>
            <a:off x="457200" y="1604520"/>
            <a:ext cx="822924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pic>
        <p:nvPicPr>
          <p:cNvPr id="149" name="" descr=""/>
          <p:cNvPicPr/>
          <p:nvPr/>
        </p:nvPicPr>
        <p:blipFill>
          <a:blip r:embed="rId2"/>
          <a:stretch/>
        </p:blipFill>
        <p:spPr>
          <a:xfrm>
            <a:off x="2077920" y="1604520"/>
            <a:ext cx="4987080" cy="3977280"/>
          </a:xfrm>
          <a:prstGeom prst="rect">
            <a:avLst/>
          </a:prstGeom>
          <a:ln>
            <a:solidFill>
              <a:srgbClr val="3465a4"/>
            </a:solidFill>
          </a:ln>
        </p:spPr>
      </p:pic>
      <p:pic>
        <p:nvPicPr>
          <p:cNvPr id="150" name="" descr=""/>
          <p:cNvPicPr/>
          <p:nvPr/>
        </p:nvPicPr>
        <p:blipFill>
          <a:blip r:embed="rId3"/>
          <a:stretch/>
        </p:blipFill>
        <p:spPr>
          <a:xfrm>
            <a:off x="2077920" y="1604520"/>
            <a:ext cx="4987080" cy="3977280"/>
          </a:xfrm>
          <a:prstGeom prst="rect">
            <a:avLst/>
          </a:prstGeom>
          <a:ln>
            <a:solidFill>
              <a:srgbClr val="3465a4"/>
            </a:solid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7" name="PlaceHolder 3"/>
          <p:cNvSpPr>
            <a:spLocks noGrp="1"/>
          </p:cNvSpPr>
          <p:nvPr>
            <p:ph type="body"/>
          </p:nvPr>
        </p:nvSpPr>
        <p:spPr>
          <a:xfrm>
            <a:off x="45720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18" name="PlaceHolder 4"/>
          <p:cNvSpPr>
            <a:spLocks noGrp="1"/>
          </p:cNvSpPr>
          <p:nvPr>
            <p:ph type="body"/>
          </p:nvPr>
        </p:nvSpPr>
        <p:spPr>
          <a:xfrm>
            <a:off x="467424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p>
            <a:endParaRPr b="0" lang="fr-FR" sz="21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60360" y="6321600"/>
            <a:ext cx="8421120" cy="17712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1" name="Image 10" descr=""/>
          <p:cNvPicPr/>
          <p:nvPr/>
        </p:nvPicPr>
        <p:blipFill>
          <a:blip r:embed="rId2"/>
          <a:stretch/>
        </p:blipFill>
        <p:spPr>
          <a:xfrm>
            <a:off x="4211640" y="287280"/>
            <a:ext cx="718560" cy="718560"/>
          </a:xfrm>
          <a:prstGeom prst="rect">
            <a:avLst/>
          </a:prstGeom>
          <a:ln>
            <a:noFill/>
          </a:ln>
        </p:spPr>
      </p:pic>
      <p:sp>
        <p:nvSpPr>
          <p:cNvPr id="2" name="CustomShape 2"/>
          <p:cNvSpPr/>
          <p:nvPr/>
        </p:nvSpPr>
        <p:spPr>
          <a:xfrm>
            <a:off x="360360" y="1295280"/>
            <a:ext cx="8421120" cy="446184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descr=""/>
          <p:cNvPicPr/>
          <p:nvPr/>
        </p:nvPicPr>
        <p:blipFill>
          <a:blip r:embed="rId3"/>
          <a:stretch/>
        </p:blipFill>
        <p:spPr>
          <a:xfrm>
            <a:off x="2663640" y="0"/>
            <a:ext cx="4317840" cy="118692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rIns="0" tIns="0" bIns="0" anchor="ctr"/>
          <a:p>
            <a:r>
              <a:rPr b="0" lang="fr-FR" sz="1800" spc="-1" strike="noStrike">
                <a:solidFill>
                  <a:srgbClr val="000000"/>
                </a:solidFill>
                <a:uFill>
                  <a:solidFill>
                    <a:srgbClr val="ffffff"/>
                  </a:solidFill>
                </a:uFill>
                <a:latin typeface="Arial"/>
              </a:rPr>
              <a:t>Cliquez pour éditer le format du texte-titre</a:t>
            </a:r>
            <a:endParaRPr b="0" lang="fr-FR" sz="1800" spc="-1" strike="noStrike">
              <a:solidFill>
                <a:srgbClr val="000000"/>
              </a:solidFill>
              <a:uFill>
                <a:solidFill>
                  <a:srgbClr val="ffffff"/>
                </a:solidFill>
              </a:uFill>
              <a:latin typeface="Arial"/>
            </a:endParaRPr>
          </a:p>
        </p:txBody>
      </p:sp>
      <p:sp>
        <p:nvSpPr>
          <p:cNvPr id="5" name="PlaceHolder 4"/>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fr-FR" sz="2800" spc="-1" strike="noStrike">
                <a:solidFill>
                  <a:srgbClr val="000000"/>
                </a:solidFill>
                <a:uFill>
                  <a:solidFill>
                    <a:srgbClr val="ffffff"/>
                  </a:solidFill>
                </a:uFill>
                <a:latin typeface="Arial"/>
              </a:rPr>
              <a:t>Cliquez pour éditer le format du plan de texte</a:t>
            </a:r>
            <a:endParaRPr b="0" lang="fr-FR"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000" spc="-1" strike="noStrike">
                <a:solidFill>
                  <a:srgbClr val="000000"/>
                </a:solidFill>
                <a:uFill>
                  <a:solidFill>
                    <a:srgbClr val="ffffff"/>
                  </a:solidFill>
                </a:uFill>
                <a:latin typeface="Arial"/>
              </a:rPr>
              <a:t>Second niveau de plan</a:t>
            </a:r>
            <a:endParaRPr b="0" lang="fr-FR"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dt"/>
          </p:nvPr>
        </p:nvSpPr>
        <p:spPr>
          <a:xfrm>
            <a:off x="628560" y="6356520"/>
            <a:ext cx="2057040" cy="364680"/>
          </a:xfrm>
          <a:prstGeom prst="rect">
            <a:avLst/>
          </a:prstGeom>
        </p:spPr>
        <p:txBody>
          <a:bodyPr anchor="ctr"/>
          <a:p>
            <a:pPr>
              <a:lnSpc>
                <a:spcPct val="100000"/>
              </a:lnSpc>
            </a:pPr>
            <a:fld id="{35ECD077-E151-4E7B-8E2D-B4A3703BD227}" type="datetime1">
              <a:rPr b="0" lang="fr-FR" sz="900" spc="-1" strike="noStrike">
                <a:solidFill>
                  <a:srgbClr val="8b8b8b"/>
                </a:solidFill>
                <a:uFill>
                  <a:solidFill>
                    <a:srgbClr val="ffffff"/>
                  </a:solidFill>
                </a:uFill>
                <a:latin typeface="Calibri"/>
              </a:rPr>
              <a:t>22/03/2017</a:t>
            </a:fld>
            <a:endParaRPr b="0" lang="fr-FR" sz="1400" spc="-1" strike="noStrike">
              <a:solidFill>
                <a:srgbClr val="000000"/>
              </a:solidFill>
              <a:uFill>
                <a:solidFill>
                  <a:srgbClr val="ffffff"/>
                </a:solidFill>
              </a:uFill>
              <a:latin typeface="Times New Roman"/>
            </a:endParaRPr>
          </a:p>
        </p:txBody>
      </p:sp>
      <p:sp>
        <p:nvSpPr>
          <p:cNvPr id="41" name="PlaceHolder 2"/>
          <p:cNvSpPr>
            <a:spLocks noGrp="1"/>
          </p:cNvSpPr>
          <p:nvPr>
            <p:ph type="ftr"/>
          </p:nvPr>
        </p:nvSpPr>
        <p:spPr>
          <a:xfrm>
            <a:off x="3029040" y="6356520"/>
            <a:ext cx="3085920" cy="364680"/>
          </a:xfrm>
          <a:prstGeom prst="rect">
            <a:avLst/>
          </a:prstGeom>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42" name="PlaceHolder 3"/>
          <p:cNvSpPr>
            <a:spLocks noGrp="1"/>
          </p:cNvSpPr>
          <p:nvPr>
            <p:ph type="sldNum"/>
          </p:nvPr>
        </p:nvSpPr>
        <p:spPr>
          <a:xfrm>
            <a:off x="6458040" y="6356520"/>
            <a:ext cx="2057040" cy="364680"/>
          </a:xfrm>
          <a:prstGeom prst="rect">
            <a:avLst/>
          </a:prstGeom>
        </p:spPr>
        <p:txBody>
          <a:bodyPr anchor="ctr"/>
          <a:p>
            <a:pPr algn="r">
              <a:lnSpc>
                <a:spcPct val="100000"/>
              </a:lnSpc>
            </a:pPr>
            <a:fld id="{1B6F680F-90C2-4261-852C-1820B4AB761D}"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43" name="PlaceHolder 4"/>
          <p:cNvSpPr>
            <a:spLocks noGrp="1"/>
          </p:cNvSpPr>
          <p:nvPr>
            <p:ph type="title"/>
          </p:nvPr>
        </p:nvSpPr>
        <p:spPr>
          <a:xfrm>
            <a:off x="457200" y="273600"/>
            <a:ext cx="8229240" cy="1144800"/>
          </a:xfrm>
          <a:prstGeom prst="rect">
            <a:avLst/>
          </a:prstGeom>
        </p:spPr>
        <p:txBody>
          <a:bodyPr lIns="0" rIns="0" tIns="0" bIns="0" anchor="ctr"/>
          <a:p>
            <a:r>
              <a:rPr b="0" lang="fr-FR" sz="1800" spc="-1" strike="noStrike">
                <a:solidFill>
                  <a:srgbClr val="000000"/>
                </a:solidFill>
                <a:uFill>
                  <a:solidFill>
                    <a:srgbClr val="ffffff"/>
                  </a:solidFill>
                </a:uFill>
                <a:latin typeface="Calibri"/>
              </a:rPr>
              <a:t>Cliquez pour éditer le format du texte-titre</a:t>
            </a:r>
            <a:endParaRPr b="0" lang="fr-FR" sz="1800" spc="-1" strike="noStrike">
              <a:solidFill>
                <a:srgbClr val="000000"/>
              </a:solidFill>
              <a:uFill>
                <a:solidFill>
                  <a:srgbClr val="ffffff"/>
                </a:solidFill>
              </a:uFill>
              <a:latin typeface="Calibri"/>
            </a:endParaRPr>
          </a:p>
        </p:txBody>
      </p:sp>
      <p:sp>
        <p:nvSpPr>
          <p:cNvPr id="44"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fr-FR" sz="2100" spc="-1" strike="noStrike">
                <a:solidFill>
                  <a:srgbClr val="000000"/>
                </a:solidFill>
                <a:uFill>
                  <a:solidFill>
                    <a:srgbClr val="ffffff"/>
                  </a:solidFill>
                </a:uFill>
                <a:latin typeface="Calibri"/>
              </a:rPr>
              <a:t>Cliquez pour éditer le format du plan de texte</a:t>
            </a:r>
            <a:endParaRPr b="0" lang="fr-FR" sz="21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fr-FR" sz="1500" spc="-1" strike="noStrike">
                <a:solidFill>
                  <a:srgbClr val="000000"/>
                </a:solidFill>
                <a:uFill>
                  <a:solidFill>
                    <a:srgbClr val="ffffff"/>
                  </a:solidFill>
                </a:uFill>
                <a:latin typeface="Calibri"/>
              </a:rPr>
              <a:t>Second niveau de plan</a:t>
            </a:r>
            <a:endParaRPr b="0" lang="fr-FR" sz="15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fr-FR" sz="1350" spc="-1" strike="noStrike">
                <a:solidFill>
                  <a:srgbClr val="000000"/>
                </a:solidFill>
                <a:uFill>
                  <a:solidFill>
                    <a:srgbClr val="ffffff"/>
                  </a:solidFill>
                </a:uFill>
                <a:latin typeface="Calibri"/>
              </a:rPr>
              <a:t>Troisième niveau de plan</a:t>
            </a:r>
            <a:endParaRPr b="0" lang="fr-FR" sz="135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fr-FR" sz="1350" spc="-1" strike="noStrike">
                <a:solidFill>
                  <a:srgbClr val="000000"/>
                </a:solidFill>
                <a:uFill>
                  <a:solidFill>
                    <a:srgbClr val="ffffff"/>
                  </a:solidFill>
                </a:uFill>
                <a:latin typeface="Calibri"/>
              </a:rPr>
              <a:t>Quatrième niveau de plan</a:t>
            </a:r>
            <a:endParaRPr b="0" lang="fr-FR" sz="135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Calibri"/>
              </a:rPr>
              <a:t>Cinquième niveau de plan</a:t>
            </a:r>
            <a:endParaRPr b="0" lang="fr-FR"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Calibri"/>
              </a:rPr>
              <a:t>Sixième niveau de plan</a:t>
            </a:r>
            <a:endParaRPr b="0" lang="fr-FR"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Calibri"/>
              </a:rPr>
              <a:t>Septième niveau de plan</a:t>
            </a:r>
            <a:endParaRPr b="0" lang="fr-FR"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4680"/>
            <a:ext cx="8228160" cy="114156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fr-FR" sz="2800" spc="-1" strike="noStrike">
                <a:solidFill>
                  <a:srgbClr val="000000"/>
                </a:solidFill>
                <a:uFill>
                  <a:solidFill>
                    <a:srgbClr val="ffffff"/>
                  </a:solidFill>
                </a:uFill>
                <a:latin typeface="Arial"/>
              </a:rPr>
              <a:t>Cliquez pour éditer le format du plan de texte</a:t>
            </a:r>
            <a:endParaRPr b="0" lang="fr-FR"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000" spc="-1" strike="noStrike">
                <a:solidFill>
                  <a:srgbClr val="000000"/>
                </a:solidFill>
                <a:uFill>
                  <a:solidFill>
                    <a:srgbClr val="ffffff"/>
                  </a:solidFill>
                </a:uFill>
                <a:latin typeface="Arial"/>
              </a:rPr>
              <a:t>Second niveau de plan</a:t>
            </a:r>
            <a:endParaRPr b="0" lang="fr-FR"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8880" cy="1144440"/>
          </a:xfrm>
          <a:prstGeom prst="rect">
            <a:avLst/>
          </a:prstGeom>
        </p:spPr>
        <p:txBody>
          <a:bodyPr lIns="0" rIns="0" tIns="0" bIns="0" anchor="ctr"/>
          <a:p>
            <a:endParaRPr b="0" lang="fr-FR" sz="1800" spc="-1" strike="noStrike">
              <a:solidFill>
                <a:srgbClr val="000000"/>
              </a:solidFill>
              <a:uFill>
                <a:solidFill>
                  <a:srgbClr val="ffffff"/>
                </a:solidFill>
              </a:uFill>
              <a:latin typeface="Calibri"/>
            </a:endParaRPr>
          </a:p>
        </p:txBody>
      </p:sp>
      <p:sp>
        <p:nvSpPr>
          <p:cNvPr id="116"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fr-FR" sz="2100" spc="-1" strike="noStrike">
                <a:solidFill>
                  <a:srgbClr val="000000"/>
                </a:solidFill>
                <a:uFill>
                  <a:solidFill>
                    <a:srgbClr val="ffffff"/>
                  </a:solidFill>
                </a:uFill>
                <a:latin typeface="Calibri"/>
              </a:rPr>
              <a:t>Cliquez pour éditer le format du plan de texte</a:t>
            </a:r>
            <a:endParaRPr b="0" lang="fr-FR" sz="21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fr-FR" sz="1500" spc="-1" strike="noStrike">
                <a:solidFill>
                  <a:srgbClr val="000000"/>
                </a:solidFill>
                <a:uFill>
                  <a:solidFill>
                    <a:srgbClr val="ffffff"/>
                  </a:solidFill>
                </a:uFill>
                <a:latin typeface="Calibri"/>
              </a:rPr>
              <a:t>Second niveau de plan</a:t>
            </a:r>
            <a:endParaRPr b="0" lang="fr-FR" sz="15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fr-FR" sz="1350" spc="-1" strike="noStrike">
                <a:solidFill>
                  <a:srgbClr val="000000"/>
                </a:solidFill>
                <a:uFill>
                  <a:solidFill>
                    <a:srgbClr val="ffffff"/>
                  </a:solidFill>
                </a:uFill>
                <a:latin typeface="Calibri"/>
              </a:rPr>
              <a:t>Troisième niveau de plan</a:t>
            </a:r>
            <a:endParaRPr b="0" lang="fr-FR" sz="135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fr-FR" sz="1350" spc="-1" strike="noStrike">
                <a:solidFill>
                  <a:srgbClr val="000000"/>
                </a:solidFill>
                <a:uFill>
                  <a:solidFill>
                    <a:srgbClr val="ffffff"/>
                  </a:solidFill>
                </a:uFill>
                <a:latin typeface="Calibri"/>
              </a:rPr>
              <a:t>Quatrième niveau de plan</a:t>
            </a:r>
            <a:endParaRPr b="0" lang="fr-FR" sz="135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Calibri"/>
              </a:rPr>
              <a:t>Cinquième niveau de plan</a:t>
            </a:r>
            <a:endParaRPr b="0" lang="fr-FR"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Calibri"/>
              </a:rPr>
              <a:t>Sixième niveau de plan</a:t>
            </a:r>
            <a:endParaRPr b="0" lang="fr-FR"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Calibri"/>
              </a:rPr>
              <a:t>Septième niveau de plan</a:t>
            </a:r>
            <a:endParaRPr b="0" lang="fr-FR"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9.xml"/>
</Relationships>
</file>

<file path=ppt/slides/_rels/slide4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827640" y="2637000"/>
            <a:ext cx="7557480" cy="1257840"/>
          </a:xfrm>
          <a:prstGeom prst="rect">
            <a:avLst/>
          </a:prstGeom>
          <a:noFill/>
          <a:ln>
            <a:noFill/>
          </a:ln>
        </p:spPr>
        <p:style>
          <a:lnRef idx="0"/>
          <a:fillRef idx="0"/>
          <a:effectRef idx="0"/>
          <a:fontRef idx="minor"/>
        </p:style>
        <p:txBody>
          <a:bodyPr lIns="0" rIns="0" tIns="0" bIns="0" anchor="b"/>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a:solidFill>
                  <a:srgbClr val="ffffff"/>
                </a:solidFill>
                <a:uFill>
                  <a:solidFill>
                    <a:srgbClr val="ffffff"/>
                  </a:solidFill>
                </a:uFill>
                <a:latin typeface="Times New Roman"/>
                <a:ea typeface="DejaVu Sans"/>
              </a:rPr>
              <a:t>Guide de formation au logiciel Altaïr</a:t>
            </a:r>
            <a:endParaRPr b="0" lang="fr-FR" sz="1800" spc="-1" strike="noStrike">
              <a:solidFill>
                <a:srgbClr val="000000"/>
              </a:solidFill>
              <a:uFill>
                <a:solidFill>
                  <a:srgbClr val="ffffff"/>
                </a:solidFill>
              </a:uFill>
              <a:latin typeface="Arial"/>
            </a:endParaRPr>
          </a:p>
          <a:p>
            <a:pPr algn="ctr">
              <a:lnSpc>
                <a:spcPct val="100000"/>
              </a:lnSpc>
            </a:pPr>
            <a:r>
              <a:rPr b="0" lang="fr-FR" sz="1600" spc="-1" strike="noStrike">
                <a:solidFill>
                  <a:srgbClr val="ffffff"/>
                </a:solidFill>
                <a:uFill>
                  <a:solidFill>
                    <a:srgbClr val="ffffff"/>
                  </a:solidFill>
                </a:uFill>
                <a:latin typeface="Times New Roman"/>
                <a:ea typeface="DejaVu Sans"/>
              </a:rPr>
              <a:t>Analyse des Lignes de Traitement, des Attributions Indemnitaires et Rémunérations diverses</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a:solidFill>
                  <a:srgbClr val="ffffff"/>
                </a:solidFill>
                <a:uFill>
                  <a:solidFill>
                    <a:srgbClr val="ffffff"/>
                  </a:solidFill>
                </a:uFill>
                <a:latin typeface="Times New Roman"/>
                <a:ea typeface="DejaVu Sans"/>
              </a:rPr>
              <a:t>EXTRACTION DES DONNEES DE LA PAYE</a:t>
            </a:r>
            <a:endParaRPr b="0" lang="fr-FR" sz="1800" spc="-1" strike="noStrike">
              <a:solidFill>
                <a:srgbClr val="000000"/>
              </a:solidFill>
              <a:uFill>
                <a:solidFill>
                  <a:srgbClr val="ffffff"/>
                </a:solidFill>
              </a:uFill>
              <a:latin typeface="Arial"/>
            </a:endParaRPr>
          </a:p>
        </p:txBody>
      </p:sp>
      <p:sp>
        <p:nvSpPr>
          <p:cNvPr id="157" name="CustomShape 2"/>
          <p:cNvSpPr/>
          <p:nvPr/>
        </p:nvSpPr>
        <p:spPr>
          <a:xfrm>
            <a:off x="359640" y="3895200"/>
            <a:ext cx="8422920" cy="1727640"/>
          </a:xfrm>
          <a:prstGeom prst="rect">
            <a:avLst/>
          </a:prstGeom>
          <a:noFill/>
          <a:ln>
            <a:noFill/>
          </a:ln>
        </p:spPr>
        <p:style>
          <a:lnRef idx="0"/>
          <a:fillRef idx="0"/>
          <a:effectRef idx="0"/>
          <a:fontRef idx="minor"/>
        </p:style>
        <p:txBody>
          <a:bodyPr lIns="0" rIns="0" tIns="0" bIns="0"/>
          <a:p>
            <a:pPr algn="r">
              <a:lnSpc>
                <a:spcPct val="100000"/>
              </a:lnSpc>
            </a:pPr>
            <a:endParaRPr b="0" lang="fr-FR" sz="1800" spc="-1" strike="noStrike">
              <a:solidFill>
                <a:srgbClr val="000000"/>
              </a:solidFill>
              <a:uFill>
                <a:solidFill>
                  <a:srgbClr val="ffffff"/>
                </a:solidFill>
              </a:uFill>
              <a:latin typeface="Arial"/>
            </a:endParaRPr>
          </a:p>
          <a:p>
            <a:pPr algn="r">
              <a:lnSpc>
                <a:spcPct val="100000"/>
              </a:lnSpc>
            </a:pPr>
            <a:endParaRPr b="0" lang="fr-FR" sz="1800" spc="-1" strike="noStrike">
              <a:solidFill>
                <a:srgbClr val="000000"/>
              </a:solidFill>
              <a:uFill>
                <a:solidFill>
                  <a:srgbClr val="ffffff"/>
                </a:solidFill>
              </a:uFill>
              <a:latin typeface="Arial"/>
            </a:endParaRPr>
          </a:p>
          <a:p>
            <a:pPr algn="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i="1" lang="fr-FR" sz="2000" spc="-1" strike="noStrike">
                <a:solidFill>
                  <a:srgbClr val="ffffff"/>
                </a:solidFill>
                <a:uFill>
                  <a:solidFill>
                    <a:srgbClr val="ffffff"/>
                  </a:solidFill>
                </a:uFill>
                <a:latin typeface="Times New Roman"/>
                <a:ea typeface="DejaVu Sans"/>
              </a:rPr>
              <a:t>Réalisé par Vitalia Le Boudec </a:t>
            </a:r>
            <a:endParaRPr b="0" lang="fr-FR" sz="1800" spc="-1" strike="noStrike">
              <a:solidFill>
                <a:srgbClr val="000000"/>
              </a:solidFill>
              <a:uFill>
                <a:solidFill>
                  <a:srgbClr val="ffffff"/>
                </a:solidFill>
              </a:uFill>
              <a:latin typeface="Arial"/>
            </a:endParaRPr>
          </a:p>
          <a:p>
            <a:pPr algn="ctr">
              <a:lnSpc>
                <a:spcPct val="100000"/>
              </a:lnSpc>
            </a:pPr>
            <a:r>
              <a:rPr b="0" i="1" lang="fr-FR" sz="2000" spc="-1" strike="noStrike">
                <a:solidFill>
                  <a:srgbClr val="ffffff"/>
                </a:solidFill>
                <a:uFill>
                  <a:solidFill>
                    <a:srgbClr val="ffffff"/>
                  </a:solidFill>
                </a:uFill>
                <a:latin typeface="Times New Roman"/>
                <a:ea typeface="DejaVu Sans"/>
              </a:rPr>
              <a:t>et Fabrice Nicol </a:t>
            </a:r>
            <a:endParaRPr b="0" lang="fr-FR"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7883640" y="6321600"/>
            <a:ext cx="897840" cy="177120"/>
          </a:xfrm>
          <a:prstGeom prst="rect">
            <a:avLst/>
          </a:prstGeom>
          <a:noFill/>
          <a:ln>
            <a:noFill/>
          </a:ln>
        </p:spPr>
        <p:style>
          <a:lnRef idx="0"/>
          <a:fillRef idx="0"/>
          <a:effectRef idx="0"/>
          <a:fontRef idx="minor"/>
        </p:style>
      </p:sp>
      <p:sp>
        <p:nvSpPr>
          <p:cNvPr id="213" name="CustomShape 2"/>
          <p:cNvSpPr/>
          <p:nvPr/>
        </p:nvSpPr>
        <p:spPr>
          <a:xfrm>
            <a:off x="0" y="20880"/>
            <a:ext cx="914220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FICHIER</a:t>
            </a:r>
            <a:endParaRPr b="0" lang="fr-FR" sz="1800" spc="-1" strike="noStrike">
              <a:solidFill>
                <a:srgbClr val="000000"/>
              </a:solidFill>
              <a:uFill>
                <a:solidFill>
                  <a:srgbClr val="ffffff"/>
                </a:solidFill>
              </a:uFill>
              <a:latin typeface="Arial"/>
            </a:endParaRPr>
          </a:p>
        </p:txBody>
      </p:sp>
      <p:pic>
        <p:nvPicPr>
          <p:cNvPr id="214" name="Picture 2" descr=""/>
          <p:cNvPicPr/>
          <p:nvPr/>
        </p:nvPicPr>
        <p:blipFill>
          <a:blip r:embed="rId1"/>
          <a:srcRect l="0" t="3709" r="2987" b="41167"/>
          <a:stretch/>
        </p:blipFill>
        <p:spPr>
          <a:xfrm>
            <a:off x="0" y="690840"/>
            <a:ext cx="9105480" cy="3783240"/>
          </a:xfrm>
          <a:prstGeom prst="rect">
            <a:avLst/>
          </a:prstGeom>
          <a:ln>
            <a:noFill/>
          </a:ln>
        </p:spPr>
      </p:pic>
      <p:sp>
        <p:nvSpPr>
          <p:cNvPr id="215" name="CustomShape 3"/>
          <p:cNvSpPr/>
          <p:nvPr/>
        </p:nvSpPr>
        <p:spPr>
          <a:xfrm>
            <a:off x="46800" y="4586760"/>
            <a:ext cx="9105480" cy="17348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rPr>
              <a:t>Le menu « fichier » permet de gérer l’exécution du rapport Altaïr :</a:t>
            </a:r>
            <a:endParaRPr b="0" lang="fr-FR" sz="1800" spc="-1" strike="noStrike">
              <a:solidFill>
                <a:srgbClr val="000000"/>
              </a:solidFill>
              <a:uFill>
                <a:solidFill>
                  <a:srgbClr val="ffffff"/>
                </a:solidFill>
              </a:uFill>
              <a:latin typeface="Arial"/>
            </a:endParaRPr>
          </a:p>
          <a:p>
            <a:pPr lvl="1" marL="743040" indent="-284040">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Créer un nouveau projet et ouvrir le projet du rapport </a:t>
            </a:r>
            <a:endParaRPr b="0" lang="fr-FR" sz="1800" spc="-1" strike="noStrike">
              <a:solidFill>
                <a:srgbClr val="000000"/>
              </a:solidFill>
              <a:uFill>
                <a:solidFill>
                  <a:srgbClr val="ffffff"/>
                </a:solidFill>
              </a:uFill>
              <a:latin typeface="Arial"/>
            </a:endParaRPr>
          </a:p>
          <a:p>
            <a:pPr lvl="1" marL="743040" indent="-284040">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Enregistrer et exporter le projet du rapport</a:t>
            </a:r>
            <a:endParaRPr b="0" lang="fr-FR" sz="1800" spc="-1" strike="noStrike">
              <a:solidFill>
                <a:srgbClr val="000000"/>
              </a:solidFill>
              <a:uFill>
                <a:solidFill>
                  <a:srgbClr val="ffffff"/>
                </a:solidFill>
              </a:uFill>
              <a:latin typeface="Arial"/>
            </a:endParaRPr>
          </a:p>
          <a:p>
            <a:pPr lvl="1" marL="743040" indent="-284040">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Archiver et désarchiver le rapport</a:t>
            </a:r>
            <a:endParaRPr b="0" lang="fr-FR" sz="1800" spc="-1" strike="noStrike">
              <a:solidFill>
                <a:srgbClr val="000000"/>
              </a:solidFill>
              <a:uFill>
                <a:solidFill>
                  <a:srgbClr val="ffffff"/>
                </a:solidFill>
              </a:uFill>
              <a:latin typeface="Arial"/>
            </a:endParaRPr>
          </a:p>
          <a:p>
            <a:pPr lvl="1" marL="743040" indent="-284040">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Fermer le projet du rapport</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16" name="TextShape 4"/>
          <p:cNvSpPr txBox="1"/>
          <p:nvPr/>
        </p:nvSpPr>
        <p:spPr>
          <a:xfrm>
            <a:off x="3180600" y="6410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217" name="TextShape 5"/>
          <p:cNvSpPr txBox="1"/>
          <p:nvPr/>
        </p:nvSpPr>
        <p:spPr>
          <a:xfrm>
            <a:off x="6458040" y="6356520"/>
            <a:ext cx="2057040" cy="364680"/>
          </a:xfrm>
          <a:prstGeom prst="rect">
            <a:avLst/>
          </a:prstGeom>
          <a:noFill/>
          <a:ln>
            <a:noFill/>
          </a:ln>
        </p:spPr>
        <p:txBody>
          <a:bodyPr anchor="ctr"/>
          <a:p>
            <a:pPr algn="r">
              <a:lnSpc>
                <a:spcPct val="100000"/>
              </a:lnSpc>
            </a:pPr>
            <a:fld id="{0CEBA95E-8C93-44B7-9202-249507884303}"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7883640" y="6321600"/>
            <a:ext cx="897840" cy="177120"/>
          </a:xfrm>
          <a:prstGeom prst="rect">
            <a:avLst/>
          </a:prstGeom>
          <a:noFill/>
          <a:ln>
            <a:noFill/>
          </a:ln>
        </p:spPr>
        <p:style>
          <a:lnRef idx="0"/>
          <a:fillRef idx="0"/>
          <a:effectRef idx="0"/>
          <a:fontRef idx="minor"/>
        </p:style>
      </p:sp>
      <p:sp>
        <p:nvSpPr>
          <p:cNvPr id="219" name="CustomShape 2"/>
          <p:cNvSpPr/>
          <p:nvPr/>
        </p:nvSpPr>
        <p:spPr>
          <a:xfrm>
            <a:off x="179640" y="279360"/>
            <a:ext cx="845496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FICHIER</a:t>
            </a:r>
            <a:endParaRPr b="0" lang="fr-FR" sz="1800" spc="-1" strike="noStrike">
              <a:solidFill>
                <a:srgbClr val="000000"/>
              </a:solidFill>
              <a:uFill>
                <a:solidFill>
                  <a:srgbClr val="ffffff"/>
                </a:solidFill>
              </a:uFill>
              <a:latin typeface="Arial"/>
            </a:endParaRPr>
          </a:p>
        </p:txBody>
      </p:sp>
      <p:sp>
        <p:nvSpPr>
          <p:cNvPr id="220" name="CustomShape 3"/>
          <p:cNvSpPr/>
          <p:nvPr/>
        </p:nvSpPr>
        <p:spPr>
          <a:xfrm>
            <a:off x="179640" y="5398560"/>
            <a:ext cx="9105480" cy="6375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Par défaut, la barre d’outils du menu « fichier » s’affiche avec 16 icônes.</a:t>
            </a:r>
            <a:endParaRPr b="0" lang="fr-FR" sz="1800" spc="-1" strike="noStrike">
              <a:solidFill>
                <a:srgbClr val="000000"/>
              </a:solidFill>
              <a:uFill>
                <a:solidFill>
                  <a:srgbClr val="ffffff"/>
                </a:solidFill>
              </a:uFill>
              <a:latin typeface="Arial"/>
            </a:endParaRPr>
          </a:p>
        </p:txBody>
      </p:sp>
      <p:sp>
        <p:nvSpPr>
          <p:cNvPr id="221" name="CustomShape 4"/>
          <p:cNvSpPr/>
          <p:nvPr/>
        </p:nvSpPr>
        <p:spPr>
          <a:xfrm>
            <a:off x="173160" y="2547000"/>
            <a:ext cx="262800" cy="3531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a:t>
            </a:r>
            <a:endParaRPr b="0" lang="fr-FR" sz="1800" spc="-1" strike="noStrike">
              <a:solidFill>
                <a:srgbClr val="000000"/>
              </a:solidFill>
              <a:uFill>
                <a:solidFill>
                  <a:srgbClr val="ffffff"/>
                </a:solidFill>
              </a:uFill>
              <a:latin typeface="Arial"/>
            </a:endParaRPr>
          </a:p>
        </p:txBody>
      </p:sp>
      <p:sp>
        <p:nvSpPr>
          <p:cNvPr id="222" name="CustomShape 5"/>
          <p:cNvSpPr/>
          <p:nvPr/>
        </p:nvSpPr>
        <p:spPr>
          <a:xfrm>
            <a:off x="740160" y="2535120"/>
            <a:ext cx="26460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2</a:t>
            </a:r>
            <a:endParaRPr b="0" lang="fr-FR" sz="1800" spc="-1" strike="noStrike">
              <a:solidFill>
                <a:srgbClr val="000000"/>
              </a:solidFill>
              <a:uFill>
                <a:solidFill>
                  <a:srgbClr val="ffffff"/>
                </a:solidFill>
              </a:uFill>
              <a:latin typeface="Arial"/>
            </a:endParaRPr>
          </a:p>
        </p:txBody>
      </p:sp>
      <p:sp>
        <p:nvSpPr>
          <p:cNvPr id="223" name="CustomShape 6"/>
          <p:cNvSpPr/>
          <p:nvPr/>
        </p:nvSpPr>
        <p:spPr>
          <a:xfrm>
            <a:off x="1245600" y="2532600"/>
            <a:ext cx="279000" cy="437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3</a:t>
            </a:r>
            <a:endParaRPr b="0" lang="fr-FR" sz="1800" spc="-1" strike="noStrike">
              <a:solidFill>
                <a:srgbClr val="000000"/>
              </a:solidFill>
              <a:uFill>
                <a:solidFill>
                  <a:srgbClr val="ffffff"/>
                </a:solidFill>
              </a:uFill>
              <a:latin typeface="Arial"/>
            </a:endParaRPr>
          </a:p>
        </p:txBody>
      </p:sp>
      <p:sp>
        <p:nvSpPr>
          <p:cNvPr id="224" name="CustomShape 7"/>
          <p:cNvSpPr/>
          <p:nvPr/>
        </p:nvSpPr>
        <p:spPr>
          <a:xfrm>
            <a:off x="1683360" y="2506320"/>
            <a:ext cx="324000" cy="3420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4</a:t>
            </a:r>
            <a:endParaRPr b="0" lang="fr-FR" sz="1800" spc="-1" strike="noStrike">
              <a:solidFill>
                <a:srgbClr val="000000"/>
              </a:solidFill>
              <a:uFill>
                <a:solidFill>
                  <a:srgbClr val="ffffff"/>
                </a:solidFill>
              </a:uFill>
              <a:latin typeface="Arial"/>
            </a:endParaRPr>
          </a:p>
        </p:txBody>
      </p:sp>
      <p:sp>
        <p:nvSpPr>
          <p:cNvPr id="225" name="CustomShape 8"/>
          <p:cNvSpPr/>
          <p:nvPr/>
        </p:nvSpPr>
        <p:spPr>
          <a:xfrm>
            <a:off x="2190240" y="2506320"/>
            <a:ext cx="3027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5</a:t>
            </a:r>
            <a:endParaRPr b="0" lang="fr-FR" sz="1800" spc="-1" strike="noStrike">
              <a:solidFill>
                <a:srgbClr val="000000"/>
              </a:solidFill>
              <a:uFill>
                <a:solidFill>
                  <a:srgbClr val="ffffff"/>
                </a:solidFill>
              </a:uFill>
              <a:latin typeface="Arial"/>
            </a:endParaRPr>
          </a:p>
        </p:txBody>
      </p:sp>
      <p:sp>
        <p:nvSpPr>
          <p:cNvPr id="226" name="CustomShape 9"/>
          <p:cNvSpPr/>
          <p:nvPr/>
        </p:nvSpPr>
        <p:spPr>
          <a:xfrm>
            <a:off x="2729160" y="2506320"/>
            <a:ext cx="202320" cy="3567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6</a:t>
            </a:r>
            <a:endParaRPr b="0" lang="fr-FR" sz="1800" spc="-1" strike="noStrike">
              <a:solidFill>
                <a:srgbClr val="000000"/>
              </a:solidFill>
              <a:uFill>
                <a:solidFill>
                  <a:srgbClr val="ffffff"/>
                </a:solidFill>
              </a:uFill>
              <a:latin typeface="Arial"/>
            </a:endParaRPr>
          </a:p>
        </p:txBody>
      </p:sp>
      <p:sp>
        <p:nvSpPr>
          <p:cNvPr id="227" name="CustomShape 10"/>
          <p:cNvSpPr/>
          <p:nvPr/>
        </p:nvSpPr>
        <p:spPr>
          <a:xfrm flipH="1">
            <a:off x="3134160" y="2499840"/>
            <a:ext cx="404280" cy="4579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7</a:t>
            </a:r>
            <a:endParaRPr b="0" lang="fr-FR" sz="1800" spc="-1" strike="noStrike">
              <a:solidFill>
                <a:srgbClr val="000000"/>
              </a:solidFill>
              <a:uFill>
                <a:solidFill>
                  <a:srgbClr val="ffffff"/>
                </a:solidFill>
              </a:uFill>
              <a:latin typeface="Arial"/>
            </a:endParaRPr>
          </a:p>
        </p:txBody>
      </p:sp>
      <p:sp>
        <p:nvSpPr>
          <p:cNvPr id="228" name="CustomShape 11"/>
          <p:cNvSpPr/>
          <p:nvPr/>
        </p:nvSpPr>
        <p:spPr>
          <a:xfrm flipH="1">
            <a:off x="3766680" y="2508840"/>
            <a:ext cx="300960" cy="4021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8</a:t>
            </a:r>
            <a:endParaRPr b="0" lang="fr-FR" sz="1800" spc="-1" strike="noStrike">
              <a:solidFill>
                <a:srgbClr val="000000"/>
              </a:solidFill>
              <a:uFill>
                <a:solidFill>
                  <a:srgbClr val="ffffff"/>
                </a:solidFill>
              </a:uFill>
              <a:latin typeface="Arial"/>
            </a:endParaRPr>
          </a:p>
        </p:txBody>
      </p:sp>
      <p:sp>
        <p:nvSpPr>
          <p:cNvPr id="229" name="CustomShape 12"/>
          <p:cNvSpPr/>
          <p:nvPr/>
        </p:nvSpPr>
        <p:spPr>
          <a:xfrm>
            <a:off x="4266360" y="2506320"/>
            <a:ext cx="30600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9</a:t>
            </a:r>
            <a:endParaRPr b="0" lang="fr-FR" sz="1800" spc="-1" strike="noStrike">
              <a:solidFill>
                <a:srgbClr val="000000"/>
              </a:solidFill>
              <a:uFill>
                <a:solidFill>
                  <a:srgbClr val="ffffff"/>
                </a:solidFill>
              </a:uFill>
              <a:latin typeface="Arial"/>
            </a:endParaRPr>
          </a:p>
        </p:txBody>
      </p:sp>
      <p:sp>
        <p:nvSpPr>
          <p:cNvPr id="230" name="CustomShape 13"/>
          <p:cNvSpPr/>
          <p:nvPr/>
        </p:nvSpPr>
        <p:spPr>
          <a:xfrm>
            <a:off x="4656960" y="2511720"/>
            <a:ext cx="432720" cy="4330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10</a:t>
            </a:r>
            <a:endParaRPr b="0" lang="fr-FR" sz="1800" spc="-1" strike="noStrike">
              <a:solidFill>
                <a:srgbClr val="000000"/>
              </a:solidFill>
              <a:uFill>
                <a:solidFill>
                  <a:srgbClr val="ffffff"/>
                </a:solidFill>
              </a:uFill>
              <a:latin typeface="Arial"/>
            </a:endParaRPr>
          </a:p>
        </p:txBody>
      </p:sp>
      <p:sp>
        <p:nvSpPr>
          <p:cNvPr id="231" name="CustomShape 14"/>
          <p:cNvSpPr/>
          <p:nvPr/>
        </p:nvSpPr>
        <p:spPr>
          <a:xfrm>
            <a:off x="7110360" y="2514600"/>
            <a:ext cx="554400" cy="5677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15</a:t>
            </a:r>
            <a:endParaRPr b="0" lang="fr-FR" sz="1800" spc="-1" strike="noStrike">
              <a:solidFill>
                <a:srgbClr val="000000"/>
              </a:solidFill>
              <a:uFill>
                <a:solidFill>
                  <a:srgbClr val="ffffff"/>
                </a:solidFill>
              </a:uFill>
              <a:latin typeface="Arial"/>
            </a:endParaRPr>
          </a:p>
        </p:txBody>
      </p:sp>
      <p:sp>
        <p:nvSpPr>
          <p:cNvPr id="232" name="CustomShape 15"/>
          <p:cNvSpPr/>
          <p:nvPr/>
        </p:nvSpPr>
        <p:spPr>
          <a:xfrm>
            <a:off x="5664600" y="2514960"/>
            <a:ext cx="432720" cy="3416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12</a:t>
            </a:r>
            <a:endParaRPr b="0" lang="fr-FR" sz="1800" spc="-1" strike="noStrike">
              <a:solidFill>
                <a:srgbClr val="000000"/>
              </a:solidFill>
              <a:uFill>
                <a:solidFill>
                  <a:srgbClr val="ffffff"/>
                </a:solidFill>
              </a:uFill>
              <a:latin typeface="Arial"/>
            </a:endParaRPr>
          </a:p>
        </p:txBody>
      </p:sp>
      <p:sp>
        <p:nvSpPr>
          <p:cNvPr id="233" name="CustomShape 16"/>
          <p:cNvSpPr/>
          <p:nvPr/>
        </p:nvSpPr>
        <p:spPr>
          <a:xfrm>
            <a:off x="6115320" y="2511720"/>
            <a:ext cx="452880" cy="3960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13</a:t>
            </a:r>
            <a:endParaRPr b="0" lang="fr-FR" sz="1800" spc="-1" strike="noStrike">
              <a:solidFill>
                <a:srgbClr val="000000"/>
              </a:solidFill>
              <a:uFill>
                <a:solidFill>
                  <a:srgbClr val="ffffff"/>
                </a:solidFill>
              </a:uFill>
              <a:latin typeface="Arial"/>
            </a:endParaRPr>
          </a:p>
        </p:txBody>
      </p:sp>
      <p:sp>
        <p:nvSpPr>
          <p:cNvPr id="234" name="CustomShape 17"/>
          <p:cNvSpPr/>
          <p:nvPr/>
        </p:nvSpPr>
        <p:spPr>
          <a:xfrm flipH="1">
            <a:off x="6543720" y="2521440"/>
            <a:ext cx="540720" cy="4831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14</a:t>
            </a:r>
            <a:endParaRPr b="0" lang="fr-FR" sz="1800" spc="-1" strike="noStrike">
              <a:solidFill>
                <a:srgbClr val="000000"/>
              </a:solidFill>
              <a:uFill>
                <a:solidFill>
                  <a:srgbClr val="ffffff"/>
                </a:solidFill>
              </a:uFill>
              <a:latin typeface="Arial"/>
            </a:endParaRPr>
          </a:p>
        </p:txBody>
      </p:sp>
      <p:sp>
        <p:nvSpPr>
          <p:cNvPr id="235" name="CustomShape 18"/>
          <p:cNvSpPr/>
          <p:nvPr/>
        </p:nvSpPr>
        <p:spPr>
          <a:xfrm>
            <a:off x="5223960" y="2506320"/>
            <a:ext cx="414360" cy="497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11</a:t>
            </a:r>
            <a:endParaRPr b="0" lang="fr-FR" sz="1800" spc="-1" strike="noStrike">
              <a:solidFill>
                <a:srgbClr val="000000"/>
              </a:solidFill>
              <a:uFill>
                <a:solidFill>
                  <a:srgbClr val="ffffff"/>
                </a:solidFill>
              </a:uFill>
              <a:latin typeface="Arial"/>
            </a:endParaRPr>
          </a:p>
        </p:txBody>
      </p:sp>
      <p:sp>
        <p:nvSpPr>
          <p:cNvPr id="236" name="CustomShape 19"/>
          <p:cNvSpPr/>
          <p:nvPr/>
        </p:nvSpPr>
        <p:spPr>
          <a:xfrm>
            <a:off x="7601760" y="2517480"/>
            <a:ext cx="385200" cy="5184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16</a:t>
            </a:r>
            <a:endParaRPr b="0" lang="fr-FR" sz="1800" spc="-1" strike="noStrike">
              <a:solidFill>
                <a:srgbClr val="000000"/>
              </a:solidFill>
              <a:uFill>
                <a:solidFill>
                  <a:srgbClr val="ffffff"/>
                </a:solidFill>
              </a:uFill>
              <a:latin typeface="Arial"/>
            </a:endParaRPr>
          </a:p>
        </p:txBody>
      </p:sp>
      <p:pic>
        <p:nvPicPr>
          <p:cNvPr id="237" name="Image 1" descr=""/>
          <p:cNvPicPr/>
          <p:nvPr/>
        </p:nvPicPr>
        <p:blipFill>
          <a:blip r:embed="rId1"/>
          <a:stretch/>
        </p:blipFill>
        <p:spPr>
          <a:xfrm>
            <a:off x="177480" y="750600"/>
            <a:ext cx="8525880" cy="1154880"/>
          </a:xfrm>
          <a:prstGeom prst="rect">
            <a:avLst/>
          </a:prstGeom>
          <a:ln>
            <a:noFill/>
          </a:ln>
        </p:spPr>
      </p:pic>
      <p:sp>
        <p:nvSpPr>
          <p:cNvPr id="238" name="CustomShape 20"/>
          <p:cNvSpPr/>
          <p:nvPr/>
        </p:nvSpPr>
        <p:spPr>
          <a:xfrm>
            <a:off x="1392840" y="1501560"/>
            <a:ext cx="360" cy="104868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39" name="TextShape 21"/>
          <p:cNvSpPr txBox="1"/>
          <p:nvPr/>
        </p:nvSpPr>
        <p:spPr>
          <a:xfrm>
            <a:off x="3110760" y="63187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240" name="TextShape 22"/>
          <p:cNvSpPr txBox="1"/>
          <p:nvPr/>
        </p:nvSpPr>
        <p:spPr>
          <a:xfrm>
            <a:off x="6458040" y="6356520"/>
            <a:ext cx="2057040" cy="364680"/>
          </a:xfrm>
          <a:prstGeom prst="rect">
            <a:avLst/>
          </a:prstGeom>
          <a:noFill/>
          <a:ln>
            <a:noFill/>
          </a:ln>
        </p:spPr>
        <p:txBody>
          <a:bodyPr anchor="ctr"/>
          <a:p>
            <a:pPr algn="r">
              <a:lnSpc>
                <a:spcPct val="100000"/>
              </a:lnSpc>
            </a:pPr>
            <a:fld id="{629465C1-9ACD-4F2B-80CA-515EAFB692EB}"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241" name="CustomShape 23"/>
          <p:cNvSpPr/>
          <p:nvPr/>
        </p:nvSpPr>
        <p:spPr>
          <a:xfrm>
            <a:off x="939240" y="159948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2" name="CustomShape 24"/>
          <p:cNvSpPr/>
          <p:nvPr/>
        </p:nvSpPr>
        <p:spPr>
          <a:xfrm>
            <a:off x="1837080" y="156636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3" name="CustomShape 25"/>
          <p:cNvSpPr/>
          <p:nvPr/>
        </p:nvSpPr>
        <p:spPr>
          <a:xfrm>
            <a:off x="2349720" y="159048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4" name="CustomShape 26"/>
          <p:cNvSpPr/>
          <p:nvPr/>
        </p:nvSpPr>
        <p:spPr>
          <a:xfrm>
            <a:off x="331200" y="161604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5" name="CustomShape 27"/>
          <p:cNvSpPr/>
          <p:nvPr/>
        </p:nvSpPr>
        <p:spPr>
          <a:xfrm>
            <a:off x="2810880" y="160992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6" name="CustomShape 28"/>
          <p:cNvSpPr/>
          <p:nvPr/>
        </p:nvSpPr>
        <p:spPr>
          <a:xfrm>
            <a:off x="3272400" y="159696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7" name="CustomShape 29"/>
          <p:cNvSpPr/>
          <p:nvPr/>
        </p:nvSpPr>
        <p:spPr>
          <a:xfrm>
            <a:off x="3917160" y="160992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8" name="CustomShape 30"/>
          <p:cNvSpPr/>
          <p:nvPr/>
        </p:nvSpPr>
        <p:spPr>
          <a:xfrm>
            <a:off x="4400280" y="158796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9" name="CustomShape 31"/>
          <p:cNvSpPr/>
          <p:nvPr/>
        </p:nvSpPr>
        <p:spPr>
          <a:xfrm>
            <a:off x="1037160" y="3129120"/>
            <a:ext cx="3481200" cy="21196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cc"/>
                </a:solidFill>
                <a:uFill>
                  <a:solidFill>
                    <a:srgbClr val="ffffff"/>
                  </a:solidFill>
                </a:uFill>
                <a:latin typeface="Calibri"/>
              </a:rPr>
              <a:t>1-Nouveau projet</a:t>
            </a:r>
            <a:endParaRPr b="0" lang="fr-FR" sz="18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rPr>
              <a:t>2-Enregistrer le projet comme</a:t>
            </a:r>
            <a:endParaRPr b="0" lang="fr-FR" sz="18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rPr>
              <a:t>3-Exporter le rapport vers</a:t>
            </a:r>
            <a:endParaRPr b="0" lang="fr-FR" sz="18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rPr>
              <a:t>4-Archiver le rapport vers</a:t>
            </a:r>
            <a:endParaRPr b="0" lang="fr-FR" sz="18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rPr>
              <a:t>5-Désarchiver le rapport</a:t>
            </a:r>
            <a:endParaRPr b="0" lang="fr-FR" sz="18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rPr>
              <a:t>6-Fermer le projet du rapport</a:t>
            </a:r>
            <a:endParaRPr b="0" lang="fr-FR" sz="18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rPr>
              <a:t>7-Quitter</a:t>
            </a:r>
            <a:endParaRPr b="0" lang="fr-FR" sz="18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rPr>
              <a:t>8-Plein écran/Réduire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50" name="CustomShape 32"/>
          <p:cNvSpPr/>
          <p:nvPr/>
        </p:nvSpPr>
        <p:spPr>
          <a:xfrm>
            <a:off x="4857840" y="159696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1" name="CustomShape 33"/>
          <p:cNvSpPr/>
          <p:nvPr/>
        </p:nvSpPr>
        <p:spPr>
          <a:xfrm>
            <a:off x="5424120" y="159696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2" name="CustomShape 34"/>
          <p:cNvSpPr/>
          <p:nvPr/>
        </p:nvSpPr>
        <p:spPr>
          <a:xfrm>
            <a:off x="5880960" y="159192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3" name="CustomShape 35"/>
          <p:cNvSpPr/>
          <p:nvPr/>
        </p:nvSpPr>
        <p:spPr>
          <a:xfrm>
            <a:off x="6337800" y="158436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4" name="CustomShape 36"/>
          <p:cNvSpPr/>
          <p:nvPr/>
        </p:nvSpPr>
        <p:spPr>
          <a:xfrm>
            <a:off x="6774480" y="159192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5" name="CustomShape 37"/>
          <p:cNvSpPr/>
          <p:nvPr/>
        </p:nvSpPr>
        <p:spPr>
          <a:xfrm>
            <a:off x="7361280" y="161028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6" name="CustomShape 38"/>
          <p:cNvSpPr/>
          <p:nvPr/>
        </p:nvSpPr>
        <p:spPr>
          <a:xfrm>
            <a:off x="7835760" y="1609920"/>
            <a:ext cx="360" cy="9716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7" name="CustomShape 39"/>
          <p:cNvSpPr/>
          <p:nvPr/>
        </p:nvSpPr>
        <p:spPr>
          <a:xfrm>
            <a:off x="4857840" y="3112920"/>
            <a:ext cx="4783320" cy="20271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cc"/>
                </a:solidFill>
                <a:uFill>
                  <a:solidFill>
                    <a:srgbClr val="ffffff"/>
                  </a:solidFill>
                </a:uFill>
                <a:latin typeface="Calibri"/>
              </a:rPr>
              <a:t>9-Ouvrir/Fermer les messages</a:t>
            </a:r>
            <a:endParaRPr b="0" lang="fr-FR" sz="1800" spc="-1" strike="noStrike">
              <a:solidFill>
                <a:srgbClr val="000000"/>
              </a:solidFill>
              <a:uFill>
                <a:solidFill>
                  <a:srgbClr val="ffffff"/>
                </a:solidFill>
              </a:uFill>
              <a:latin typeface="Arial"/>
            </a:endParaRPr>
          </a:p>
          <a:p>
            <a:pPr>
              <a:lnSpc>
                <a:spcPct val="100000"/>
              </a:lnSpc>
            </a:pPr>
            <a:r>
              <a:rPr b="0" lang="fr-FR" sz="1600" spc="-1" strike="noStrike">
                <a:solidFill>
                  <a:srgbClr val="0000cc"/>
                </a:solidFill>
                <a:uFill>
                  <a:solidFill>
                    <a:srgbClr val="ffffff"/>
                  </a:solidFill>
                </a:uFill>
                <a:latin typeface="Calibri"/>
              </a:rPr>
              <a:t>10-Ouvrir/Fermer le gestionnaire de fichiers</a:t>
            </a:r>
            <a:endParaRPr b="0" lang="fr-FR" sz="1800" spc="-1" strike="noStrike">
              <a:solidFill>
                <a:srgbClr val="000000"/>
              </a:solidFill>
              <a:uFill>
                <a:solidFill>
                  <a:srgbClr val="ffffff"/>
                </a:solidFill>
              </a:uFill>
              <a:latin typeface="Arial"/>
            </a:endParaRPr>
          </a:p>
          <a:p>
            <a:pPr>
              <a:lnSpc>
                <a:spcPct val="100000"/>
              </a:lnSpc>
            </a:pPr>
            <a:r>
              <a:rPr b="0" lang="fr-FR" sz="1600" spc="-1" strike="noStrike">
                <a:solidFill>
                  <a:srgbClr val="0000cc"/>
                </a:solidFill>
                <a:uFill>
                  <a:solidFill>
                    <a:srgbClr val="ffffff"/>
                  </a:solidFill>
                </a:uFill>
                <a:latin typeface="Calibri"/>
              </a:rPr>
              <a:t>11-Lancer l’analyse des données</a:t>
            </a:r>
            <a:endParaRPr b="0" lang="fr-FR" sz="18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rPr>
              <a:t>12-Créer la base de données .csv</a:t>
            </a:r>
            <a:endParaRPr b="0" lang="fr-FR" sz="18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rPr>
              <a:t>13-Nettoyer la base de données.csv</a:t>
            </a:r>
            <a:endParaRPr b="0" lang="fr-FR" sz="18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rPr>
              <a:t>14-Ouvrir le répertoire des bases .csv</a:t>
            </a:r>
            <a:endParaRPr b="0" lang="fr-FR" sz="18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rPr>
              <a:t>15-Options</a:t>
            </a:r>
            <a:endParaRPr b="0" lang="fr-FR" sz="18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rPr>
              <a:t>16-Configurer l’interface</a:t>
            </a:r>
            <a:endParaRPr b="0" lang="fr-FR"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120960" y="1953000"/>
            <a:ext cx="8602920" cy="37782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259" name="CustomShape 2"/>
          <p:cNvSpPr/>
          <p:nvPr/>
        </p:nvSpPr>
        <p:spPr>
          <a:xfrm>
            <a:off x="7883640" y="6321600"/>
            <a:ext cx="897840" cy="177120"/>
          </a:xfrm>
          <a:prstGeom prst="rect">
            <a:avLst/>
          </a:prstGeom>
          <a:noFill/>
          <a:ln>
            <a:noFill/>
          </a:ln>
        </p:spPr>
        <p:style>
          <a:lnRef idx="0"/>
          <a:fillRef idx="0"/>
          <a:effectRef idx="0"/>
          <a:fontRef idx="minor"/>
        </p:style>
      </p:sp>
      <p:sp>
        <p:nvSpPr>
          <p:cNvPr id="260" name="CustomShape 3"/>
          <p:cNvSpPr/>
          <p:nvPr/>
        </p:nvSpPr>
        <p:spPr>
          <a:xfrm>
            <a:off x="214560" y="18864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éDITER</a:t>
            </a:r>
            <a:endParaRPr b="0" lang="fr-FR" sz="1800" spc="-1" strike="noStrike">
              <a:solidFill>
                <a:srgbClr val="000000"/>
              </a:solidFill>
              <a:uFill>
                <a:solidFill>
                  <a:srgbClr val="ffffff"/>
                </a:solidFill>
              </a:uFill>
              <a:latin typeface="Arial"/>
            </a:endParaRPr>
          </a:p>
        </p:txBody>
      </p:sp>
      <p:sp>
        <p:nvSpPr>
          <p:cNvPr id="261" name="CustomShape 4"/>
          <p:cNvSpPr/>
          <p:nvPr/>
        </p:nvSpPr>
        <p:spPr>
          <a:xfrm>
            <a:off x="214560" y="3475800"/>
            <a:ext cx="8554320" cy="25063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uFill>
                  <a:solidFill>
                    <a:srgbClr val="ffffff"/>
                  </a:solidFill>
                </a:uFill>
                <a:latin typeface="Calibri"/>
              </a:rPr>
              <a:t>Le menu « Editer » permet de modifier l’apparence de l’interface Altaïr avec plus ou moins de détails explicites, et aussi pour éditer des bulletins individuels de paye. Sept fonctionnalités sont proposées :</a:t>
            </a: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Ouvrir l’application en plein écran ou en réduction</a:t>
            </a: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Ouvrir et fermer les messages </a:t>
            </a: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Ouvrir et fermer le gestionnaire de fichiers</a:t>
            </a: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Ouvrir et fermer le gestionnaire du projet de rapport (ou « tableau de bord »)</a:t>
            </a: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Effacer le log</a:t>
            </a: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Editer le projet du rapport courant </a:t>
            </a: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Extraire des bulletins de paye</a:t>
            </a:r>
            <a:endParaRPr b="0" lang="fr-FR" sz="1800" spc="-1" strike="noStrike">
              <a:solidFill>
                <a:srgbClr val="000000"/>
              </a:solidFill>
              <a:uFill>
                <a:solidFill>
                  <a:srgbClr val="ffffff"/>
                </a:solidFill>
              </a:uFill>
              <a:latin typeface="Arial"/>
            </a:endParaRPr>
          </a:p>
        </p:txBody>
      </p:sp>
      <p:sp>
        <p:nvSpPr>
          <p:cNvPr id="262" name="TextShape 5"/>
          <p:cNvSpPr txBox="1"/>
          <p:nvPr/>
        </p:nvSpPr>
        <p:spPr>
          <a:xfrm>
            <a:off x="2903760" y="6410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263" name="TextShape 6"/>
          <p:cNvSpPr txBox="1"/>
          <p:nvPr/>
        </p:nvSpPr>
        <p:spPr>
          <a:xfrm>
            <a:off x="6458040" y="6356520"/>
            <a:ext cx="2057040" cy="364680"/>
          </a:xfrm>
          <a:prstGeom prst="rect">
            <a:avLst/>
          </a:prstGeom>
          <a:noFill/>
          <a:ln>
            <a:noFill/>
          </a:ln>
        </p:spPr>
        <p:txBody>
          <a:bodyPr anchor="ctr"/>
          <a:p>
            <a:pPr algn="r">
              <a:lnSpc>
                <a:spcPct val="100000"/>
              </a:lnSpc>
            </a:pPr>
            <a:fld id="{5C917A28-A610-49E4-B49F-2E06E01E2E87}"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264" name="Image 4" descr=""/>
          <p:cNvPicPr/>
          <p:nvPr/>
        </p:nvPicPr>
        <p:blipFill>
          <a:blip r:embed="rId1"/>
          <a:srcRect l="0" t="0" r="38678" b="79508"/>
          <a:stretch/>
        </p:blipFill>
        <p:spPr>
          <a:xfrm>
            <a:off x="299160" y="1328040"/>
            <a:ext cx="8721720" cy="182124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7883640" y="6321600"/>
            <a:ext cx="897840" cy="177120"/>
          </a:xfrm>
          <a:prstGeom prst="rect">
            <a:avLst/>
          </a:prstGeom>
          <a:noFill/>
          <a:ln>
            <a:noFill/>
          </a:ln>
        </p:spPr>
        <p:style>
          <a:lnRef idx="0"/>
          <a:fillRef idx="0"/>
          <a:effectRef idx="0"/>
          <a:fontRef idx="minor"/>
        </p:style>
      </p:sp>
      <p:sp>
        <p:nvSpPr>
          <p:cNvPr id="266" name="CustomShape 2"/>
          <p:cNvSpPr/>
          <p:nvPr/>
        </p:nvSpPr>
        <p:spPr>
          <a:xfrm>
            <a:off x="8640" y="113040"/>
            <a:ext cx="913500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LANCER</a:t>
            </a:r>
            <a:endParaRPr b="0" lang="fr-FR" sz="1800" spc="-1" strike="noStrike">
              <a:solidFill>
                <a:srgbClr val="000000"/>
              </a:solidFill>
              <a:uFill>
                <a:solidFill>
                  <a:srgbClr val="ffffff"/>
                </a:solidFill>
              </a:uFill>
              <a:latin typeface="Arial"/>
            </a:endParaRPr>
          </a:p>
        </p:txBody>
      </p:sp>
      <p:sp>
        <p:nvSpPr>
          <p:cNvPr id="267" name="CustomShape 3"/>
          <p:cNvSpPr/>
          <p:nvPr/>
        </p:nvSpPr>
        <p:spPr>
          <a:xfrm>
            <a:off x="214200" y="3548520"/>
            <a:ext cx="9027720" cy="1460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uFill>
                  <a:solidFill>
                    <a:srgbClr val="ffffff"/>
                  </a:solidFill>
                </a:uFill>
                <a:latin typeface="Calibri"/>
              </a:rPr>
              <a:t>Le menu « Lancer » permet de : </a:t>
            </a:r>
            <a:endParaRPr b="0" lang="fr-FR" sz="1800" spc="-1" strike="noStrike">
              <a:solidFill>
                <a:srgbClr val="000000"/>
              </a:solidFill>
              <a:uFill>
                <a:solidFill>
                  <a:srgbClr val="ffffff"/>
                </a:solidFill>
              </a:uFill>
              <a:latin typeface="Arial"/>
            </a:endParaRPr>
          </a:p>
          <a:p>
            <a:pPr lvl="2" marL="914400" indent="-284040">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Lancer l’analyse des données dématérialisées de la paye </a:t>
            </a:r>
            <a:endParaRPr b="0" lang="fr-FR" sz="1800" spc="-1" strike="noStrike">
              <a:solidFill>
                <a:srgbClr val="000000"/>
              </a:solidFill>
              <a:uFill>
                <a:solidFill>
                  <a:srgbClr val="ffffff"/>
                </a:solidFill>
              </a:uFill>
              <a:latin typeface="Arial"/>
            </a:endParaRPr>
          </a:p>
          <a:p>
            <a:pPr lvl="2" marL="914400" indent="-284040">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Créer la base de données au format csv (ou extraire les bulletins voir diapo précédente)</a:t>
            </a:r>
            <a:endParaRPr b="0" lang="fr-FR" sz="1800" spc="-1" strike="noStrike">
              <a:solidFill>
                <a:srgbClr val="000000"/>
              </a:solidFill>
              <a:uFill>
                <a:solidFill>
                  <a:srgbClr val="ffffff"/>
                </a:solidFill>
              </a:uFill>
              <a:latin typeface="Arial"/>
            </a:endParaRPr>
          </a:p>
          <a:p>
            <a:pPr lvl="2" marL="914400" indent="-284040">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Anonymiser la base de données </a:t>
            </a:r>
            <a:endParaRPr b="0" lang="fr-FR" sz="1800" spc="-1" strike="noStrike">
              <a:solidFill>
                <a:srgbClr val="000000"/>
              </a:solidFill>
              <a:uFill>
                <a:solidFill>
                  <a:srgbClr val="ffffff"/>
                </a:solidFill>
              </a:uFill>
              <a:latin typeface="Arial"/>
            </a:endParaRPr>
          </a:p>
          <a:p>
            <a:pPr lvl="2" marL="914400" indent="-284040">
              <a:lnSpc>
                <a:spcPct val="100000"/>
              </a:lnSpc>
              <a:buClr>
                <a:srgbClr val="000000"/>
              </a:buClr>
              <a:buFont typeface="StarSymbol"/>
              <a:buChar char="-"/>
            </a:pPr>
            <a:r>
              <a:rPr b="0" lang="fr-FR" sz="1800" spc="-1" strike="noStrike">
                <a:solidFill>
                  <a:srgbClr val="000000"/>
                </a:solidFill>
                <a:uFill>
                  <a:solidFill>
                    <a:srgbClr val="ffffff"/>
                  </a:solidFill>
                </a:uFill>
                <a:latin typeface="Calibri"/>
              </a:rPr>
              <a:t>Ouvrir le répertoire des bases de données csv </a:t>
            </a:r>
            <a:endParaRPr b="0" lang="fr-FR" sz="1800" spc="-1" strike="noStrike">
              <a:solidFill>
                <a:srgbClr val="000000"/>
              </a:solidFill>
              <a:uFill>
                <a:solidFill>
                  <a:srgbClr val="ffffff"/>
                </a:solidFill>
              </a:uFill>
              <a:latin typeface="Arial"/>
            </a:endParaRPr>
          </a:p>
        </p:txBody>
      </p:sp>
      <p:sp>
        <p:nvSpPr>
          <p:cNvPr id="268" name="TextShape 4"/>
          <p:cNvSpPr txBox="1"/>
          <p:nvPr/>
        </p:nvSpPr>
        <p:spPr>
          <a:xfrm>
            <a:off x="2905200" y="63331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269" name="TextShape 5"/>
          <p:cNvSpPr txBox="1"/>
          <p:nvPr/>
        </p:nvSpPr>
        <p:spPr>
          <a:xfrm>
            <a:off x="6458040" y="6356520"/>
            <a:ext cx="2057040" cy="364680"/>
          </a:xfrm>
          <a:prstGeom prst="rect">
            <a:avLst/>
          </a:prstGeom>
          <a:noFill/>
          <a:ln>
            <a:noFill/>
          </a:ln>
        </p:spPr>
        <p:txBody>
          <a:bodyPr anchor="ctr"/>
          <a:p>
            <a:pPr algn="r">
              <a:lnSpc>
                <a:spcPct val="100000"/>
              </a:lnSpc>
            </a:pPr>
            <a:fld id="{DA71F2A7-CE95-45A6-91AB-155226E2DE2C}"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270" name="Image 3" descr=""/>
          <p:cNvPicPr/>
          <p:nvPr/>
        </p:nvPicPr>
        <p:blipFill>
          <a:blip r:embed="rId1"/>
          <a:srcRect l="0" t="0" r="39906" b="82680"/>
          <a:stretch/>
        </p:blipFill>
        <p:spPr>
          <a:xfrm>
            <a:off x="56880" y="1503000"/>
            <a:ext cx="9038160" cy="162792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7883640" y="6321600"/>
            <a:ext cx="897840" cy="177120"/>
          </a:xfrm>
          <a:prstGeom prst="rect">
            <a:avLst/>
          </a:prstGeom>
          <a:noFill/>
          <a:ln>
            <a:noFill/>
          </a:ln>
        </p:spPr>
        <p:style>
          <a:lnRef idx="0"/>
          <a:fillRef idx="0"/>
          <a:effectRef idx="0"/>
          <a:fontRef idx="minor"/>
        </p:style>
      </p:sp>
      <p:sp>
        <p:nvSpPr>
          <p:cNvPr id="272" name="CustomShape 2"/>
          <p:cNvSpPr/>
          <p:nvPr/>
        </p:nvSpPr>
        <p:spPr>
          <a:xfrm>
            <a:off x="0" y="332640"/>
            <a:ext cx="910548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CONFIGURER</a:t>
            </a:r>
            <a:endParaRPr b="0" lang="fr-FR" sz="1800" spc="-1" strike="noStrike">
              <a:solidFill>
                <a:srgbClr val="000000"/>
              </a:solidFill>
              <a:uFill>
                <a:solidFill>
                  <a:srgbClr val="ffffff"/>
                </a:solidFill>
              </a:uFill>
              <a:latin typeface="Arial"/>
            </a:endParaRPr>
          </a:p>
        </p:txBody>
      </p:sp>
      <p:sp>
        <p:nvSpPr>
          <p:cNvPr id="273" name="CustomShape 3"/>
          <p:cNvSpPr/>
          <p:nvPr/>
        </p:nvSpPr>
        <p:spPr>
          <a:xfrm>
            <a:off x="325440" y="3658680"/>
            <a:ext cx="8894880" cy="1303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uFill>
                  <a:solidFill>
                    <a:srgbClr val="ffffff"/>
                  </a:solidFill>
                </a:uFill>
                <a:latin typeface="Calibri"/>
              </a:rPr>
              <a:t>Le menu « Configurer » permet la configuration technique des données de l’interface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rPr>
              <a:t>Altaïr à partir de deux menus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rPr>
              <a:t>	</a:t>
            </a:r>
            <a:r>
              <a:rPr b="0" lang="fr-FR" sz="1800" spc="-1" strike="noStrike">
                <a:solidFill>
                  <a:srgbClr val="0000cc"/>
                </a:solidFill>
                <a:uFill>
                  <a:solidFill>
                    <a:srgbClr val="ffffff"/>
                  </a:solidFill>
                </a:uFill>
                <a:latin typeface="Calibri"/>
              </a:rPr>
              <a:t>	</a:t>
            </a:r>
            <a:r>
              <a:rPr b="0" lang="fr-FR" sz="1800" spc="-1" strike="noStrike">
                <a:solidFill>
                  <a:srgbClr val="0000cc"/>
                </a:solidFill>
                <a:uFill>
                  <a:solidFill>
                    <a:srgbClr val="ffffff"/>
                  </a:solidFill>
                </a:uFill>
                <a:latin typeface="Calibri"/>
              </a:rPr>
              <a:t>- </a:t>
            </a:r>
            <a:r>
              <a:rPr b="0" lang="fr-FR" sz="1800" spc="-1" strike="noStrike">
                <a:solidFill>
                  <a:srgbClr val="000000"/>
                </a:solidFill>
                <a:uFill>
                  <a:solidFill>
                    <a:srgbClr val="ffffff"/>
                  </a:solidFill>
                </a:uFill>
                <a:latin typeface="Calibri"/>
              </a:rPr>
              <a:t>Options, qui ouvre le </a:t>
            </a:r>
            <a:r>
              <a:rPr b="1" lang="fr-FR" sz="1800" spc="-1" strike="noStrike">
                <a:solidFill>
                  <a:srgbClr val="ff0000"/>
                </a:solidFill>
                <a:uFill>
                  <a:solidFill>
                    <a:srgbClr val="ffffff"/>
                  </a:solidFill>
                </a:uFill>
                <a:latin typeface="Calibri"/>
              </a:rPr>
              <a:t>dialogue des paramètres</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rPr>
              <a:t>	</a:t>
            </a:r>
            <a:r>
              <a:rPr b="0" lang="fr-FR" sz="1800" spc="-1" strike="noStrike">
                <a:solidFill>
                  <a:srgbClr val="000000"/>
                </a:solidFill>
                <a:uFill>
                  <a:solidFill>
                    <a:srgbClr val="ffffff"/>
                  </a:solidFill>
                </a:uFill>
                <a:latin typeface="Calibri"/>
              </a:rPr>
              <a:t>	</a:t>
            </a:r>
            <a:r>
              <a:rPr b="0" lang="fr-FR" sz="1800" spc="-1" strike="noStrike">
                <a:solidFill>
                  <a:srgbClr val="000000"/>
                </a:solidFill>
                <a:uFill>
                  <a:solidFill>
                    <a:srgbClr val="ffffff"/>
                  </a:solidFill>
                </a:uFill>
                <a:latin typeface="Calibri"/>
              </a:rPr>
              <a:t>- Configurer l’interface, qui ouvre le </a:t>
            </a:r>
            <a:r>
              <a:rPr b="1" lang="fr-FR" sz="1800" spc="-1" strike="noStrike">
                <a:solidFill>
                  <a:srgbClr val="ff0000"/>
                </a:solidFill>
                <a:uFill>
                  <a:solidFill>
                    <a:srgbClr val="ffffff"/>
                  </a:solidFill>
                </a:uFill>
                <a:latin typeface="Calibri"/>
              </a:rPr>
              <a:t>dialogue de configuration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74" name="TextShape 4"/>
          <p:cNvSpPr txBox="1"/>
          <p:nvPr/>
        </p:nvSpPr>
        <p:spPr>
          <a:xfrm>
            <a:off x="2781360" y="631656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275" name="TextShape 5"/>
          <p:cNvSpPr txBox="1"/>
          <p:nvPr/>
        </p:nvSpPr>
        <p:spPr>
          <a:xfrm>
            <a:off x="6458040" y="6356520"/>
            <a:ext cx="2057040" cy="364680"/>
          </a:xfrm>
          <a:prstGeom prst="rect">
            <a:avLst/>
          </a:prstGeom>
          <a:noFill/>
          <a:ln>
            <a:noFill/>
          </a:ln>
        </p:spPr>
        <p:txBody>
          <a:bodyPr anchor="ctr"/>
          <a:p>
            <a:pPr algn="r">
              <a:lnSpc>
                <a:spcPct val="100000"/>
              </a:lnSpc>
            </a:pPr>
            <a:fld id="{BD871AC9-DFD3-4CE3-8CD7-A8A8014AD991}"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276" name="Image 4" descr=""/>
          <p:cNvPicPr/>
          <p:nvPr/>
        </p:nvPicPr>
        <p:blipFill>
          <a:blip r:embed="rId1"/>
          <a:srcRect l="0" t="0" r="38397" b="86453"/>
          <a:stretch/>
        </p:blipFill>
        <p:spPr>
          <a:xfrm>
            <a:off x="795240" y="2184480"/>
            <a:ext cx="7641000" cy="104976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7883640" y="6321600"/>
            <a:ext cx="897840" cy="177120"/>
          </a:xfrm>
          <a:prstGeom prst="rect">
            <a:avLst/>
          </a:prstGeom>
          <a:noFill/>
          <a:ln>
            <a:noFill/>
          </a:ln>
        </p:spPr>
        <p:style>
          <a:lnRef idx="0"/>
          <a:fillRef idx="0"/>
          <a:effectRef idx="0"/>
          <a:fontRef idx="minor"/>
        </p:style>
      </p:sp>
      <p:sp>
        <p:nvSpPr>
          <p:cNvPr id="278" name="CustomShape 2"/>
          <p:cNvSpPr/>
          <p:nvPr/>
        </p:nvSpPr>
        <p:spPr>
          <a:xfrm>
            <a:off x="0" y="116640"/>
            <a:ext cx="914220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AIDE</a:t>
            </a:r>
            <a:endParaRPr b="0" lang="fr-FR" sz="1800" spc="-1" strike="noStrike">
              <a:solidFill>
                <a:srgbClr val="000000"/>
              </a:solidFill>
              <a:uFill>
                <a:solidFill>
                  <a:srgbClr val="ffffff"/>
                </a:solidFill>
              </a:uFill>
              <a:latin typeface="Arial"/>
            </a:endParaRPr>
          </a:p>
        </p:txBody>
      </p:sp>
      <p:sp>
        <p:nvSpPr>
          <p:cNvPr id="279" name="CustomShape 3"/>
          <p:cNvSpPr/>
          <p:nvPr/>
        </p:nvSpPr>
        <p:spPr>
          <a:xfrm>
            <a:off x="283680" y="3940560"/>
            <a:ext cx="9119520" cy="6375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uFill>
                  <a:solidFill>
                    <a:srgbClr val="ffffff"/>
                  </a:solidFill>
                </a:uFill>
                <a:latin typeface="Calibri"/>
              </a:rPr>
              <a:t>Le menu « Aide » permet de bénéficier d’une aide en ligne pour l’utilisation de l’outil Altaïr.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rPr>
              <a:t>Voir aussi la présentation déposée sur le bureau.</a:t>
            </a:r>
            <a:endParaRPr b="0" lang="fr-FR" sz="1800" spc="-1" strike="noStrike">
              <a:solidFill>
                <a:srgbClr val="000000"/>
              </a:solidFill>
              <a:uFill>
                <a:solidFill>
                  <a:srgbClr val="ffffff"/>
                </a:solidFill>
              </a:uFill>
              <a:latin typeface="Arial"/>
            </a:endParaRPr>
          </a:p>
        </p:txBody>
      </p:sp>
      <p:sp>
        <p:nvSpPr>
          <p:cNvPr id="280" name="TextShape 4"/>
          <p:cNvSpPr txBox="1"/>
          <p:nvPr/>
        </p:nvSpPr>
        <p:spPr>
          <a:xfrm>
            <a:off x="3136680" y="632160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281" name="TextShape 5"/>
          <p:cNvSpPr txBox="1"/>
          <p:nvPr/>
        </p:nvSpPr>
        <p:spPr>
          <a:xfrm>
            <a:off x="6458040" y="6356520"/>
            <a:ext cx="2057040" cy="364680"/>
          </a:xfrm>
          <a:prstGeom prst="rect">
            <a:avLst/>
          </a:prstGeom>
          <a:noFill/>
          <a:ln>
            <a:noFill/>
          </a:ln>
        </p:spPr>
        <p:txBody>
          <a:bodyPr anchor="ctr"/>
          <a:p>
            <a:pPr algn="r">
              <a:lnSpc>
                <a:spcPct val="100000"/>
              </a:lnSpc>
            </a:pPr>
            <a:fld id="{87CB5C35-55D4-4523-B488-C24CB278D77A}"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282" name="Image 3" descr=""/>
          <p:cNvPicPr/>
          <p:nvPr/>
        </p:nvPicPr>
        <p:blipFill>
          <a:blip r:embed="rId1"/>
          <a:srcRect l="-756" t="0" r="41886" b="81020"/>
          <a:stretch/>
        </p:blipFill>
        <p:spPr>
          <a:xfrm>
            <a:off x="837000" y="1752480"/>
            <a:ext cx="7823160" cy="15764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284" name="TextShape 2"/>
          <p:cNvSpPr txBox="1"/>
          <p:nvPr/>
        </p:nvSpPr>
        <p:spPr>
          <a:xfrm>
            <a:off x="6458040" y="6356520"/>
            <a:ext cx="2057040" cy="364680"/>
          </a:xfrm>
          <a:prstGeom prst="rect">
            <a:avLst/>
          </a:prstGeom>
          <a:noFill/>
          <a:ln>
            <a:noFill/>
          </a:ln>
        </p:spPr>
        <p:txBody>
          <a:bodyPr anchor="ctr"/>
          <a:p>
            <a:pPr algn="r">
              <a:lnSpc>
                <a:spcPct val="100000"/>
              </a:lnSpc>
            </a:pPr>
            <a:fld id="{82110E3A-7025-400E-A71B-F9C3DFF3CE2F}"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285" name="Image 3" descr=""/>
          <p:cNvPicPr/>
          <p:nvPr/>
        </p:nvPicPr>
        <p:blipFill>
          <a:blip r:embed="rId1"/>
          <a:stretch/>
        </p:blipFill>
        <p:spPr>
          <a:xfrm>
            <a:off x="0" y="729000"/>
            <a:ext cx="9143640" cy="5551200"/>
          </a:xfrm>
          <a:prstGeom prst="rect">
            <a:avLst/>
          </a:prstGeom>
          <a:ln>
            <a:noFill/>
          </a:ln>
        </p:spPr>
      </p:pic>
      <p:sp>
        <p:nvSpPr>
          <p:cNvPr id="286" name="CustomShape 3"/>
          <p:cNvSpPr/>
          <p:nvPr/>
        </p:nvSpPr>
        <p:spPr>
          <a:xfrm>
            <a:off x="0" y="116640"/>
            <a:ext cx="9142200" cy="536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AIDE</a:t>
            </a:r>
            <a:endParaRPr b="0" lang="fr-FR"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120960" y="1953000"/>
            <a:ext cx="8602920" cy="37782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288" name="CustomShape 2"/>
          <p:cNvSpPr/>
          <p:nvPr/>
        </p:nvSpPr>
        <p:spPr>
          <a:xfrm>
            <a:off x="1543680" y="6361920"/>
            <a:ext cx="6477840" cy="177120"/>
          </a:xfrm>
          <a:prstGeom prst="rect">
            <a:avLst/>
          </a:prstGeom>
          <a:noFill/>
          <a:ln>
            <a:noFill/>
          </a:ln>
        </p:spPr>
        <p:style>
          <a:lnRef idx="0"/>
          <a:fillRef idx="0"/>
          <a:effectRef idx="0"/>
          <a:fontRef idx="minor"/>
        </p:style>
      </p:sp>
      <p:sp>
        <p:nvSpPr>
          <p:cNvPr id="289" name="CustomShape 3"/>
          <p:cNvSpPr/>
          <p:nvPr/>
        </p:nvSpPr>
        <p:spPr>
          <a:xfrm>
            <a:off x="7883640" y="6321600"/>
            <a:ext cx="897840" cy="177120"/>
          </a:xfrm>
          <a:prstGeom prst="rect">
            <a:avLst/>
          </a:prstGeom>
          <a:noFill/>
          <a:ln>
            <a:noFill/>
          </a:ln>
        </p:spPr>
        <p:style>
          <a:lnRef idx="0"/>
          <a:fillRef idx="0"/>
          <a:effectRef idx="0"/>
          <a:fontRef idx="minor"/>
        </p:style>
      </p:sp>
      <p:sp>
        <p:nvSpPr>
          <p:cNvPr id="290" name="CustomShape 4"/>
          <p:cNvSpPr/>
          <p:nvPr/>
        </p:nvSpPr>
        <p:spPr>
          <a:xfrm>
            <a:off x="144000" y="1152000"/>
            <a:ext cx="8890920" cy="49305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Times New Roman"/>
                <a:ea typeface="ヒラギノ角ゴ Pro W3"/>
              </a:rPr>
              <a:t>	</a:t>
            </a:r>
            <a:r>
              <a:rPr b="0" lang="fr-FR" sz="2000" spc="-1" strike="noStrike">
                <a:solidFill>
                  <a:srgbClr val="0000cc"/>
                </a:solidFill>
                <a:uFill>
                  <a:solidFill>
                    <a:srgbClr val="ffffff"/>
                  </a:solidFill>
                </a:uFill>
                <a:latin typeface="Arial"/>
                <a:ea typeface="DejaVu Sans"/>
              </a:rPr>
              <a:t>1. Ouvrir le gestionnaire d’échange de données du poste dédié.</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cc"/>
                </a:solidFill>
                <a:uFill>
                  <a:solidFill>
                    <a:srgbClr val="ffffff"/>
                  </a:solidFill>
                </a:uFill>
                <a:latin typeface="Arial"/>
                <a:ea typeface="DejaVu Sans"/>
              </a:rPr>
              <a:t>	</a:t>
            </a:r>
            <a:r>
              <a:rPr b="0" lang="fr-FR" sz="2000" spc="-1" strike="noStrike">
                <a:solidFill>
                  <a:srgbClr val="0000cc"/>
                </a:solidFill>
                <a:uFill>
                  <a:solidFill>
                    <a:srgbClr val="ffffff"/>
                  </a:solidFill>
                </a:uFill>
                <a:latin typeface="Arial"/>
                <a:ea typeface="DejaVu Sans"/>
              </a:rPr>
              <a:t>2. Cliquer sur « CLE  USB3 ». Les données de paye ont été </a:t>
            </a:r>
            <a:r>
              <a:rPr b="0" lang="fr-FR" sz="2000" spc="-1" strike="noStrike">
                <a:solidFill>
                  <a:srgbClr val="0000cc"/>
                </a:solidFill>
                <a:uFill>
                  <a:solidFill>
                    <a:srgbClr val="ffffff"/>
                  </a:solidFill>
                </a:uFill>
                <a:latin typeface="Arial"/>
                <a:ea typeface="DejaVu Sans"/>
              </a:rPr>
              <a:t>	</a:t>
            </a:r>
            <a:r>
              <a:rPr b="0" lang="fr-FR" sz="2000" spc="-1" strike="noStrike">
                <a:solidFill>
                  <a:srgbClr val="0000cc"/>
                </a:solidFill>
                <a:uFill>
                  <a:solidFill>
                    <a:srgbClr val="ffffff"/>
                  </a:solidFill>
                </a:uFill>
                <a:latin typeface="Arial"/>
                <a:ea typeface="DejaVu Sans"/>
              </a:rPr>
              <a:t>préalablement copiées sur la clé USB.</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pic>
        <p:nvPicPr>
          <p:cNvPr id="291" name="Image 239" descr=""/>
          <p:cNvPicPr/>
          <p:nvPr/>
        </p:nvPicPr>
        <p:blipFill>
          <a:blip r:embed="rId1"/>
          <a:stretch/>
        </p:blipFill>
        <p:spPr>
          <a:xfrm>
            <a:off x="1414080" y="3020760"/>
            <a:ext cx="6016680" cy="2340360"/>
          </a:xfrm>
          <a:prstGeom prst="rect">
            <a:avLst/>
          </a:prstGeom>
          <a:ln>
            <a:noFill/>
          </a:ln>
        </p:spPr>
      </p:pic>
      <p:sp>
        <p:nvSpPr>
          <p:cNvPr id="292" name="CustomShape 5"/>
          <p:cNvSpPr/>
          <p:nvPr/>
        </p:nvSpPr>
        <p:spPr>
          <a:xfrm>
            <a:off x="1547640" y="6039000"/>
            <a:ext cx="5836320" cy="48492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ffffff"/>
                </a:solidFill>
                <a:uFill>
                  <a:solidFill>
                    <a:srgbClr val="ffffff"/>
                  </a:solidFill>
                </a:uFill>
                <a:latin typeface="Arial"/>
                <a:ea typeface="ヒラギノ角ゴ Pro W3"/>
              </a:rPr>
              <a:t>Guide</a:t>
            </a:r>
            <a:endParaRPr b="0" lang="fr-FR" sz="1800" spc="-1" strike="noStrike">
              <a:solidFill>
                <a:srgbClr val="000000"/>
              </a:solidFill>
              <a:uFill>
                <a:solidFill>
                  <a:srgbClr val="ffffff"/>
                </a:solidFill>
              </a:uFill>
              <a:latin typeface="Arial"/>
            </a:endParaRPr>
          </a:p>
        </p:txBody>
      </p:sp>
      <p:sp>
        <p:nvSpPr>
          <p:cNvPr id="293" name="TextShape 6"/>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294" name="TextShape 7"/>
          <p:cNvSpPr txBox="1"/>
          <p:nvPr/>
        </p:nvSpPr>
        <p:spPr>
          <a:xfrm>
            <a:off x="6458040" y="6356520"/>
            <a:ext cx="2057040" cy="364680"/>
          </a:xfrm>
          <a:prstGeom prst="rect">
            <a:avLst/>
          </a:prstGeom>
          <a:noFill/>
          <a:ln>
            <a:noFill/>
          </a:ln>
        </p:spPr>
        <p:txBody>
          <a:bodyPr anchor="ctr"/>
          <a:p>
            <a:pPr algn="r">
              <a:lnSpc>
                <a:spcPct val="100000"/>
              </a:lnSpc>
            </a:pPr>
            <a:fld id="{0CF5F31B-98CF-49AE-B273-17143563327D}"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295" name="CustomShape 8"/>
          <p:cNvSpPr/>
          <p:nvPr/>
        </p:nvSpPr>
        <p:spPr>
          <a:xfrm>
            <a:off x="107640" y="34128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Times New Roman"/>
                <a:ea typeface="ヒラギノ角ゴ Pro W3"/>
              </a:rPr>
              <a:t>COPIER LES PAYES sur le disque dur à PARTIR DE LA CLE USB3</a:t>
            </a:r>
            <a:endParaRPr b="0" lang="fr-FR"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251640" y="1036800"/>
            <a:ext cx="5415480" cy="332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297" name="CustomShape 2"/>
          <p:cNvSpPr/>
          <p:nvPr/>
        </p:nvSpPr>
        <p:spPr>
          <a:xfrm>
            <a:off x="7883640" y="6321600"/>
            <a:ext cx="897840" cy="177120"/>
          </a:xfrm>
          <a:prstGeom prst="rect">
            <a:avLst/>
          </a:prstGeom>
          <a:noFill/>
          <a:ln>
            <a:noFill/>
          </a:ln>
        </p:spPr>
        <p:style>
          <a:lnRef idx="0"/>
          <a:fillRef idx="0"/>
          <a:effectRef idx="0"/>
          <a:fontRef idx="minor"/>
        </p:style>
      </p:sp>
      <p:pic>
        <p:nvPicPr>
          <p:cNvPr id="298" name="Image 244" descr=""/>
          <p:cNvPicPr/>
          <p:nvPr/>
        </p:nvPicPr>
        <p:blipFill>
          <a:blip r:embed="rId1"/>
          <a:srcRect l="12466" t="13345" r="43012" b="70467"/>
          <a:stretch/>
        </p:blipFill>
        <p:spPr>
          <a:xfrm>
            <a:off x="107640" y="3804120"/>
            <a:ext cx="8785800" cy="2551680"/>
          </a:xfrm>
          <a:prstGeom prst="rect">
            <a:avLst/>
          </a:prstGeom>
          <a:ln>
            <a:noFill/>
          </a:ln>
        </p:spPr>
      </p:pic>
      <p:sp>
        <p:nvSpPr>
          <p:cNvPr id="299" name="CustomShape 3"/>
          <p:cNvSpPr/>
          <p:nvPr/>
        </p:nvSpPr>
        <p:spPr>
          <a:xfrm>
            <a:off x="222120" y="4903200"/>
            <a:ext cx="1356120" cy="1452600"/>
          </a:xfrm>
          <a:prstGeom prst="rect">
            <a:avLst/>
          </a:prstGeom>
          <a:solidFill>
            <a:srgbClr val="ddd9c7"/>
          </a:solidFill>
          <a:ln>
            <a:noFill/>
          </a:ln>
        </p:spPr>
        <p:style>
          <a:lnRef idx="0"/>
          <a:fillRef idx="0"/>
          <a:effectRef idx="0"/>
          <a:fontRef idx="minor"/>
        </p:style>
      </p:sp>
      <p:sp>
        <p:nvSpPr>
          <p:cNvPr id="300" name="CustomShape 4"/>
          <p:cNvSpPr/>
          <p:nvPr/>
        </p:nvSpPr>
        <p:spPr>
          <a:xfrm>
            <a:off x="89280" y="1242000"/>
            <a:ext cx="9036000" cy="26863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uFill>
                  <a:solidFill>
                    <a:srgbClr val="ffffff"/>
                  </a:solidFill>
                </a:uFill>
                <a:latin typeface="Arial"/>
                <a:ea typeface="DejaVu Sans"/>
              </a:rPr>
              <a:t>3. Cliquer sur le dossier des données de paye regroupant vos données sur la clé, </a:t>
            </a:r>
            <a:r>
              <a:rPr b="0" i="1" lang="fr-FR" sz="1800" spc="-1" strike="noStrike">
                <a:solidFill>
                  <a:srgbClr val="0000cc"/>
                </a:solidFill>
                <a:uFill>
                  <a:solidFill>
                    <a:srgbClr val="ffffff"/>
                  </a:solidFill>
                </a:uFill>
                <a:latin typeface="Arial"/>
                <a:ea typeface="DejaVu Sans"/>
              </a:rPr>
              <a:t>en maintenant la touche Ctrl enfoncée</a:t>
            </a:r>
            <a:r>
              <a:rPr b="0" lang="fr-FR" sz="1800" spc="-1" strike="noStrike">
                <a:solidFill>
                  <a:srgbClr val="0000cc"/>
                </a:solidFill>
                <a:uFill>
                  <a:solidFill>
                    <a:srgbClr val="ffffff"/>
                  </a:solidFill>
                </a:uFill>
                <a:latin typeface="Arial"/>
                <a:ea typeface="DejaVu Sans"/>
              </a:rPr>
              <a: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cc"/>
                </a:solidFill>
                <a:uFill>
                  <a:solidFill>
                    <a:srgbClr val="ffffff"/>
                  </a:solidFill>
                </a:uFill>
                <a:latin typeface="Arial"/>
                <a:ea typeface="DejaVu Sans"/>
              </a:rPr>
              <a:t>4. « </a:t>
            </a:r>
            <a:r>
              <a:rPr b="1" i="1" lang="fr-FR" sz="1800" spc="-1" strike="noStrike">
                <a:solidFill>
                  <a:srgbClr val="0000cc"/>
                </a:solidFill>
                <a:uFill>
                  <a:solidFill>
                    <a:srgbClr val="ffffff"/>
                  </a:solidFill>
                </a:uFill>
                <a:latin typeface="Arial"/>
                <a:ea typeface="DejaVu Sans"/>
              </a:rPr>
              <a:t>Glisser-déposer</a:t>
            </a:r>
            <a:r>
              <a:rPr b="0" lang="fr-FR" sz="1800" spc="-1" strike="noStrike">
                <a:solidFill>
                  <a:srgbClr val="0000cc"/>
                </a:solidFill>
                <a:uFill>
                  <a:solidFill>
                    <a:srgbClr val="ffffff"/>
                  </a:solidFill>
                </a:uFill>
                <a:latin typeface="Arial"/>
                <a:ea typeface="DejaVu Sans"/>
              </a:rPr>
              <a:t> » ce dossier vers la fenêtre droite du gestionnaire</a:t>
            </a:r>
            <a:r>
              <a:rPr b="0" lang="fr-FR" sz="1800" spc="-1" strike="noStrike">
                <a:solidFill>
                  <a:srgbClr val="000000"/>
                </a:solidFill>
                <a:uFill>
                  <a:solidFill>
                    <a:srgbClr val="ffffff"/>
                  </a:solidFill>
                </a:uFill>
                <a:latin typeface="Arial"/>
                <a:ea typeface="DejaVu Sans"/>
              </a:rPr>
              <a:t> </a:t>
            </a:r>
            <a:r>
              <a:rPr b="1" i="1" lang="fr-FR" sz="1800" spc="-1" strike="noStrike">
                <a:solidFill>
                  <a:srgbClr val="0000cc"/>
                </a:solidFill>
                <a:uFill>
                  <a:solidFill>
                    <a:srgbClr val="ffffff"/>
                  </a:solidFill>
                </a:uFill>
                <a:latin typeface="Arial"/>
                <a:ea typeface="DejaVu Sans"/>
              </a:rPr>
              <a:t>avec la touche Ctrl enfoncée</a:t>
            </a:r>
            <a:r>
              <a:rPr b="1" lang="fr-FR" sz="1800" spc="-1" strike="noStrike">
                <a:solidFill>
                  <a:srgbClr val="0000cc"/>
                </a:solidFill>
                <a:uFill>
                  <a:solidFill>
                    <a:srgbClr val="ffffff"/>
                  </a:solidFill>
                </a:uFill>
                <a:latin typeface="Arial"/>
                <a:ea typeface="DejaVu Sans"/>
              </a:rPr>
              <a:t> </a:t>
            </a:r>
            <a:r>
              <a:rPr b="0" lang="fr-FR" sz="1800" spc="-1" strike="noStrike">
                <a:solidFill>
                  <a:srgbClr val="0000cc"/>
                </a:solidFill>
                <a:uFill>
                  <a:solidFill>
                    <a:srgbClr val="ffffff"/>
                  </a:solidFill>
                </a:uFill>
                <a:latin typeface="Arial"/>
                <a:ea typeface="DejaVu Sans"/>
              </a:rPr>
              <a:t>vers le répertoire des données (</a:t>
            </a:r>
            <a:r>
              <a:rPr b="1" i="1" lang="fr-FR" sz="1800" spc="-1" strike="noStrike">
                <a:solidFill>
                  <a:srgbClr val="0000cc"/>
                </a:solidFill>
                <a:uFill>
                  <a:solidFill>
                    <a:srgbClr val="ffffff"/>
                  </a:solidFill>
                </a:uFill>
                <a:latin typeface="Arial"/>
                <a:ea typeface="DejaVu Sans"/>
              </a:rPr>
              <a:t>Données</a:t>
            </a:r>
            <a:r>
              <a:rPr b="0" lang="fr-FR" sz="1800" spc="-1" strike="noStrike">
                <a:solidFill>
                  <a:srgbClr val="0000cc"/>
                </a:solidFill>
                <a:uFill>
                  <a:solidFill>
                    <a:srgbClr val="ffffff"/>
                  </a:solidFill>
                </a:uFill>
                <a:latin typeface="Arial"/>
                <a:ea typeface="DejaVu Sans"/>
              </a:rPr>
              <a:t>)</a:t>
            </a:r>
            <a:r>
              <a:rPr b="1" lang="fr-FR" sz="1800" spc="-1" strike="noStrike">
                <a:solidFill>
                  <a:srgbClr val="0000cc"/>
                </a:solidFill>
                <a:uFill>
                  <a:solidFill>
                    <a:srgbClr val="ffffff"/>
                  </a:solidFill>
                </a:uFill>
                <a:latin typeface="Arial"/>
                <a:ea typeface="DejaVu Sans"/>
              </a:rPr>
              <a:t>.</a:t>
            </a:r>
            <a:r>
              <a:rPr b="0" lang="fr-FR" sz="1800" spc="-1" strike="noStrike">
                <a:solidFill>
                  <a:srgbClr val="0000cc"/>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cc"/>
                </a:solidFill>
                <a:uFill>
                  <a:solidFill>
                    <a:srgbClr val="ffffff"/>
                  </a:solidFill>
                </a:uFill>
                <a:latin typeface="Arial"/>
                <a:ea typeface="DejaVu Sans"/>
              </a:rPr>
              <a:t>5</a:t>
            </a:r>
            <a:r>
              <a:rPr b="1" lang="fr-FR" sz="1800" spc="-1" strike="noStrike">
                <a:solidFill>
                  <a:srgbClr val="0000cc"/>
                </a:solidFill>
                <a:uFill>
                  <a:solidFill>
                    <a:srgbClr val="ffffff"/>
                  </a:solidFill>
                </a:uFill>
                <a:latin typeface="Arial"/>
                <a:ea typeface="DejaVu Sans"/>
              </a:rPr>
              <a:t>. </a:t>
            </a:r>
            <a:r>
              <a:rPr b="0" lang="fr-FR" sz="1800" spc="-1" strike="noStrike">
                <a:solidFill>
                  <a:srgbClr val="0000cc"/>
                </a:solidFill>
                <a:uFill>
                  <a:solidFill>
                    <a:srgbClr val="ffffff"/>
                  </a:solidFill>
                </a:uFill>
                <a:latin typeface="Arial"/>
                <a:ea typeface="DejaVu Sans"/>
              </a:rPr>
              <a:t>Relâcher Ctrl à la fin du déplacement. </a:t>
            </a:r>
            <a:endParaRPr b="0" lang="fr-FR" sz="1800" spc="-1" strike="noStrike">
              <a:solidFill>
                <a:srgbClr val="000000"/>
              </a:solidFill>
              <a:uFill>
                <a:solidFill>
                  <a:srgbClr val="ffffff"/>
                </a:solidFill>
              </a:uFill>
              <a:latin typeface="Arial"/>
            </a:endParaRPr>
          </a:p>
          <a:p>
            <a:pPr algn="just">
              <a:lnSpc>
                <a:spcPct val="100000"/>
              </a:lnSpc>
            </a:pPr>
            <a:r>
              <a:rPr b="1" lang="fr-FR" sz="1600" spc="-1" strike="noStrike">
                <a:solidFill>
                  <a:srgbClr val="ff0000"/>
                </a:solidFill>
                <a:uFill>
                  <a:solidFill>
                    <a:srgbClr val="ffffff"/>
                  </a:solidFill>
                </a:uFill>
                <a:latin typeface="Arial"/>
                <a:ea typeface="DejaVu Sans"/>
              </a:rPr>
              <a:t>Cette étape n’est pas nécessaire si l’interface a été paramétrée en mode « Chargement automatique des données »</a:t>
            </a:r>
            <a:endParaRPr b="0" lang="fr-FR" sz="1800" spc="-1" strike="noStrike">
              <a:solidFill>
                <a:srgbClr val="000000"/>
              </a:solidFill>
              <a:uFill>
                <a:solidFill>
                  <a:srgbClr val="ffffff"/>
                </a:solidFill>
              </a:uFill>
              <a:latin typeface="Arial"/>
            </a:endParaRPr>
          </a:p>
        </p:txBody>
      </p:sp>
      <p:sp>
        <p:nvSpPr>
          <p:cNvPr id="301" name="CustomShape 5"/>
          <p:cNvSpPr/>
          <p:nvPr/>
        </p:nvSpPr>
        <p:spPr>
          <a:xfrm>
            <a:off x="2448000" y="1309680"/>
            <a:ext cx="4318200" cy="344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Times New Roman"/>
                <a:ea typeface="DejaVu Sans"/>
              </a:rPr>
              <a:t> </a:t>
            </a: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sp>
        <p:nvSpPr>
          <p:cNvPr id="302" name="CustomShape 6"/>
          <p:cNvSpPr/>
          <p:nvPr/>
        </p:nvSpPr>
        <p:spPr>
          <a:xfrm>
            <a:off x="611640" y="1220760"/>
            <a:ext cx="7703280" cy="1016280"/>
          </a:xfrm>
          <a:prstGeom prst="rect">
            <a:avLst/>
          </a:prstGeom>
          <a:noFill/>
          <a:ln>
            <a:noFill/>
          </a:ln>
        </p:spPr>
        <p:style>
          <a:lnRef idx="0"/>
          <a:fillRef idx="0"/>
          <a:effectRef idx="0"/>
          <a:fontRef idx="minor"/>
        </p:style>
      </p:sp>
      <p:sp>
        <p:nvSpPr>
          <p:cNvPr id="303" name="TextShape 7"/>
          <p:cNvSpPr txBox="1"/>
          <p:nvPr/>
        </p:nvSpPr>
        <p:spPr>
          <a:xfrm>
            <a:off x="2351880" y="641196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304" name="TextShape 8"/>
          <p:cNvSpPr txBox="1"/>
          <p:nvPr/>
        </p:nvSpPr>
        <p:spPr>
          <a:xfrm>
            <a:off x="6458040" y="6356520"/>
            <a:ext cx="2057040" cy="364680"/>
          </a:xfrm>
          <a:prstGeom prst="rect">
            <a:avLst/>
          </a:prstGeom>
          <a:noFill/>
          <a:ln>
            <a:noFill/>
          </a:ln>
        </p:spPr>
        <p:txBody>
          <a:bodyPr anchor="ctr"/>
          <a:p>
            <a:pPr algn="r">
              <a:lnSpc>
                <a:spcPct val="100000"/>
              </a:lnSpc>
            </a:pPr>
            <a:fld id="{F670D45C-E353-4CF2-8887-4676DA070A0E}"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305" name="CustomShape 9"/>
          <p:cNvSpPr/>
          <p:nvPr/>
        </p:nvSpPr>
        <p:spPr>
          <a:xfrm>
            <a:off x="107640" y="34128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Times New Roman"/>
                <a:ea typeface="ヒラギノ角ゴ Pro W3"/>
              </a:rPr>
              <a:t>COPIER LES PAYES sur le disque dur à PARTIR DE LA CLE USB3</a:t>
            </a:r>
            <a:endParaRPr b="0" lang="fr-FR" sz="18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251640" y="1036800"/>
            <a:ext cx="5415480" cy="332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307" name="CustomShape 2"/>
          <p:cNvSpPr/>
          <p:nvPr/>
        </p:nvSpPr>
        <p:spPr>
          <a:xfrm>
            <a:off x="7883640" y="6321600"/>
            <a:ext cx="897840" cy="177120"/>
          </a:xfrm>
          <a:prstGeom prst="rect">
            <a:avLst/>
          </a:prstGeom>
          <a:noFill/>
          <a:ln>
            <a:noFill/>
          </a:ln>
        </p:spPr>
        <p:style>
          <a:lnRef idx="0"/>
          <a:fillRef idx="0"/>
          <a:effectRef idx="0"/>
          <a:fontRef idx="minor"/>
        </p:style>
      </p:sp>
      <p:sp>
        <p:nvSpPr>
          <p:cNvPr id="308" name="CustomShape 3"/>
          <p:cNvSpPr/>
          <p:nvPr/>
        </p:nvSpPr>
        <p:spPr>
          <a:xfrm>
            <a:off x="56880" y="14112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TRAITEMENT DIRECT DES PAYES a partir </a:t>
            </a: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du lecteur de cd rom du poste dédié</a:t>
            </a:r>
            <a:endParaRPr b="0" lang="fr-FR" sz="1800" spc="-1" strike="noStrike">
              <a:solidFill>
                <a:srgbClr val="000000"/>
              </a:solidFill>
              <a:uFill>
                <a:solidFill>
                  <a:srgbClr val="ffffff"/>
                </a:solidFill>
              </a:uFill>
              <a:latin typeface="Arial"/>
            </a:endParaRPr>
          </a:p>
        </p:txBody>
      </p:sp>
      <p:sp>
        <p:nvSpPr>
          <p:cNvPr id="309" name="CustomShape 4"/>
          <p:cNvSpPr/>
          <p:nvPr/>
        </p:nvSpPr>
        <p:spPr>
          <a:xfrm>
            <a:off x="611640" y="1870920"/>
            <a:ext cx="8279640" cy="1123920"/>
          </a:xfrm>
          <a:prstGeom prst="rect">
            <a:avLst/>
          </a:prstGeom>
          <a:noFill/>
          <a:ln>
            <a:noFill/>
          </a:ln>
        </p:spPr>
        <p:style>
          <a:lnRef idx="0"/>
          <a:fillRef idx="0"/>
          <a:effectRef idx="0"/>
          <a:fontRef idx="minor"/>
        </p:style>
      </p:sp>
      <p:sp>
        <p:nvSpPr>
          <p:cNvPr id="310" name="CustomShape 5"/>
          <p:cNvSpPr/>
          <p:nvPr/>
        </p:nvSpPr>
        <p:spPr>
          <a:xfrm>
            <a:off x="2448000" y="1309680"/>
            <a:ext cx="4318200" cy="344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Times New Roman"/>
                <a:ea typeface="DejaVu Sans"/>
              </a:rPr>
              <a:t> </a:t>
            </a: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sp>
        <p:nvSpPr>
          <p:cNvPr id="311" name="CustomShape 6"/>
          <p:cNvSpPr/>
          <p:nvPr/>
        </p:nvSpPr>
        <p:spPr>
          <a:xfrm>
            <a:off x="611640" y="1220760"/>
            <a:ext cx="7887960" cy="433440"/>
          </a:xfrm>
          <a:prstGeom prst="rect">
            <a:avLst/>
          </a:prstGeom>
          <a:noFill/>
          <a:ln>
            <a:noFill/>
          </a:ln>
        </p:spPr>
        <p:style>
          <a:lnRef idx="0"/>
          <a:fillRef idx="0"/>
          <a:effectRef idx="0"/>
          <a:fontRef idx="minor"/>
        </p:style>
      </p:sp>
      <p:sp>
        <p:nvSpPr>
          <p:cNvPr id="312" name="CustomShape 7"/>
          <p:cNvSpPr/>
          <p:nvPr/>
        </p:nvSpPr>
        <p:spPr>
          <a:xfrm>
            <a:off x="0" y="1009440"/>
            <a:ext cx="5744880" cy="58503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DejaVu Sans"/>
              </a:rPr>
              <a:t>1-Insérer le disque optique avec les payes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DejaVu Sans"/>
              </a:rPr>
              <a:t>2-Cliquer sur l’icône en forme de clé en bas de l’écran : choisir Disque optique. Cliquer sur l’icône flèche à droite.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DejaVu Sans"/>
              </a:rPr>
              <a:t>3-Attendre que l’icône CD-ROM passe du rouge au vert : le CD-ROM doit être activé.</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00"/>
                </a:solidFill>
                <a:uFill>
                  <a:solidFill>
                    <a:srgbClr val="ffffff"/>
                  </a:solidFill>
                </a:uFill>
                <a:latin typeface="Arial"/>
                <a:ea typeface="DejaVu Sans"/>
              </a:rPr>
              <a:t>Dans le dialogue de configuration, si la case « Charger les données utilisateur au lancement » n’est pas cochée, la cocher et relancer l’interface. </a:t>
            </a:r>
            <a:r>
              <a:rPr b="0" lang="fr-FR" sz="1600" spc="-1" strike="noStrike">
                <a:solidFill>
                  <a:srgbClr val="0000cc"/>
                </a:solidFill>
                <a:uFill>
                  <a:solidFill>
                    <a:srgbClr val="ffffff"/>
                  </a:solidFill>
                </a:uFill>
                <a:latin typeface="Arial"/>
                <a:ea typeface="DejaVu Sans"/>
              </a:rPr>
              <a:t>Les données de paye sont lues automatiquement en mémoire. Pas de sauvegarde copie sur le disque dur.</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13" name="TextShape 8"/>
          <p:cNvSpPr txBox="1"/>
          <p:nvPr/>
        </p:nvSpPr>
        <p:spPr>
          <a:xfrm>
            <a:off x="2302560" y="638316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314" name="TextShape 9"/>
          <p:cNvSpPr txBox="1"/>
          <p:nvPr/>
        </p:nvSpPr>
        <p:spPr>
          <a:xfrm>
            <a:off x="6458040" y="6356520"/>
            <a:ext cx="2057040" cy="364680"/>
          </a:xfrm>
          <a:prstGeom prst="rect">
            <a:avLst/>
          </a:prstGeom>
          <a:noFill/>
          <a:ln>
            <a:noFill/>
          </a:ln>
        </p:spPr>
        <p:txBody>
          <a:bodyPr anchor="ctr"/>
          <a:p>
            <a:pPr algn="r">
              <a:lnSpc>
                <a:spcPct val="100000"/>
              </a:lnSpc>
            </a:pPr>
            <a:fld id="{28B9864B-7645-4130-8F67-485C2C507129}"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315" name="Image 4" descr=""/>
          <p:cNvPicPr/>
          <p:nvPr/>
        </p:nvPicPr>
        <p:blipFill>
          <a:blip r:embed="rId1"/>
          <a:stretch/>
        </p:blipFill>
        <p:spPr>
          <a:xfrm>
            <a:off x="5745240" y="906120"/>
            <a:ext cx="3258720" cy="2865600"/>
          </a:xfrm>
          <a:prstGeom prst="rect">
            <a:avLst/>
          </a:prstGeom>
          <a:ln>
            <a:noFill/>
          </a:ln>
        </p:spPr>
      </p:pic>
      <p:pic>
        <p:nvPicPr>
          <p:cNvPr id="316" name="Image 5" descr=""/>
          <p:cNvPicPr/>
          <p:nvPr/>
        </p:nvPicPr>
        <p:blipFill>
          <a:blip r:embed="rId2"/>
          <a:stretch/>
        </p:blipFill>
        <p:spPr>
          <a:xfrm>
            <a:off x="5745240" y="3849120"/>
            <a:ext cx="3313800" cy="291384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 name="CustomShape 1"/>
          <p:cNvSpPr/>
          <p:nvPr/>
        </p:nvSpPr>
        <p:spPr>
          <a:xfrm>
            <a:off x="1511640" y="114480"/>
            <a:ext cx="6261840" cy="41868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SOMMAIRE</a:t>
            </a:r>
            <a:endParaRPr b="0" lang="fr-FR" sz="1800" spc="-1" strike="noStrike">
              <a:solidFill>
                <a:srgbClr val="000000"/>
              </a:solidFill>
              <a:uFill>
                <a:solidFill>
                  <a:srgbClr val="ffffff"/>
                </a:solidFill>
              </a:uFill>
              <a:latin typeface="Arial"/>
            </a:endParaRPr>
          </a:p>
        </p:txBody>
      </p:sp>
      <p:sp>
        <p:nvSpPr>
          <p:cNvPr id="159" name="CustomShape 2"/>
          <p:cNvSpPr/>
          <p:nvPr/>
        </p:nvSpPr>
        <p:spPr>
          <a:xfrm>
            <a:off x="324360" y="1052280"/>
            <a:ext cx="8494920" cy="4649400"/>
          </a:xfrm>
          <a:prstGeom prst="rect">
            <a:avLst/>
          </a:prstGeom>
          <a:noFill/>
          <a:ln>
            <a:noFill/>
          </a:ln>
        </p:spPr>
        <p:style>
          <a:lnRef idx="0"/>
          <a:fillRef idx="0"/>
          <a:effectRef idx="0"/>
          <a:fontRef idx="minor"/>
        </p:style>
        <p:txBody>
          <a:bodyPr lIns="0" rIns="0" tIns="0" bIns="0"/>
          <a:p>
            <a:pPr marL="720" indent="-340920">
              <a:lnSpc>
                <a:spcPct val="100000"/>
              </a:lnSpc>
            </a:pPr>
            <a:r>
              <a:rPr b="1" lang="fr-FR" sz="1800" spc="-1" strike="noStrike">
                <a:solidFill>
                  <a:srgbClr val="0000cc"/>
                </a:solidFill>
                <a:uFill>
                  <a:solidFill>
                    <a:srgbClr val="ffffff"/>
                  </a:solidFill>
                </a:uFill>
                <a:latin typeface="Times New Roman"/>
              </a:rPr>
              <a:t>L’ENVIRONNEMENT LINUX : NOTIONS DE BASE</a:t>
            </a:r>
            <a:endParaRPr b="0" lang="fr-FR" sz="1800" spc="-1" strike="noStrike">
              <a:solidFill>
                <a:srgbClr val="000000"/>
              </a:solidFill>
              <a:uFill>
                <a:solidFill>
                  <a:srgbClr val="ffffff"/>
                </a:solidFill>
              </a:uFill>
              <a:latin typeface="Arial"/>
            </a:endParaRPr>
          </a:p>
          <a:p>
            <a:pPr marL="720" indent="-340920">
              <a:lnSpc>
                <a:spcPct val="100000"/>
              </a:lnSpc>
            </a:pPr>
            <a:endParaRPr b="0" lang="fr-FR" sz="1800" spc="-1" strike="noStrike">
              <a:solidFill>
                <a:srgbClr val="000000"/>
              </a:solidFill>
              <a:uFill>
                <a:solidFill>
                  <a:srgbClr val="ffffff"/>
                </a:solidFill>
              </a:uFill>
              <a:latin typeface="Arial"/>
            </a:endParaRPr>
          </a:p>
          <a:p>
            <a:pPr marL="720" indent="-340920">
              <a:lnSpc>
                <a:spcPct val="100000"/>
              </a:lnSpc>
            </a:pPr>
            <a:r>
              <a:rPr b="1" lang="fr-FR" sz="1800" spc="-1" strike="noStrike">
                <a:solidFill>
                  <a:srgbClr val="0000cc"/>
                </a:solidFill>
                <a:uFill>
                  <a:solidFill>
                    <a:srgbClr val="ffffff"/>
                  </a:solidFill>
                </a:uFill>
                <a:latin typeface="Times New Roman"/>
              </a:rPr>
              <a:t>PRÉSENTATION GÉNÉRALE DE L’INTERFACE</a:t>
            </a:r>
            <a:endParaRPr b="0" lang="fr-FR" sz="1800" spc="-1" strike="noStrike">
              <a:solidFill>
                <a:srgbClr val="000000"/>
              </a:solidFill>
              <a:uFill>
                <a:solidFill>
                  <a:srgbClr val="ffffff"/>
                </a:solidFill>
              </a:uFill>
              <a:latin typeface="Arial"/>
            </a:endParaRPr>
          </a:p>
          <a:p>
            <a:pPr marL="720" indent="-340920">
              <a:lnSpc>
                <a:spcPct val="100000"/>
              </a:lnSpc>
            </a:pPr>
            <a:endParaRPr b="0" lang="fr-FR" sz="1800" spc="-1" strike="noStrike">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rPr>
              <a:t>Lancer l’application</a:t>
            </a:r>
            <a:endParaRPr b="0" lang="fr-FR" sz="1800" spc="-1" strike="noStrike">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rPr>
              <a:t>Les fonctionnalités de base</a:t>
            </a:r>
            <a:endParaRPr b="0" lang="fr-FR" sz="1800" spc="-1" strike="noStrike">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rPr>
              <a:t>Copier les données de paye sur le PC dédié</a:t>
            </a:r>
            <a:endParaRPr b="0" lang="fr-FR" sz="1800" spc="-1" strike="noStrike">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rPr>
              <a:t>Importer les données de paye dans l’interface</a:t>
            </a:r>
            <a:endParaRPr b="0" lang="fr-FR" sz="1800" spc="-1" strike="noStrike">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rPr>
              <a:t>Utiliser les dialogues de paramétrage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1800">
              <a:lnSpc>
                <a:spcPct val="100000"/>
              </a:lnSpc>
            </a:pPr>
            <a:r>
              <a:rPr b="1" lang="fr-FR" sz="1800" spc="-1" strike="noStrike">
                <a:solidFill>
                  <a:srgbClr val="0000cc"/>
                </a:solidFill>
                <a:uFill>
                  <a:solidFill>
                    <a:srgbClr val="ffffff"/>
                  </a:solidFill>
                </a:uFill>
                <a:latin typeface="Times New Roman"/>
              </a:rPr>
              <a:t>PRODUIRE LES DONNÉES</a:t>
            </a:r>
            <a:endParaRPr b="0" lang="fr-FR" sz="1800" spc="-1" strike="noStrike">
              <a:solidFill>
                <a:srgbClr val="000000"/>
              </a:solidFill>
              <a:uFill>
                <a:solidFill>
                  <a:srgbClr val="ffffff"/>
                </a:solidFill>
              </a:uFill>
              <a:latin typeface="Arial"/>
            </a:endParaRPr>
          </a:p>
          <a:p>
            <a:pPr marL="1800">
              <a:lnSpc>
                <a:spcPct val="100000"/>
              </a:lnSpc>
            </a:pPr>
            <a:endParaRPr b="0" lang="fr-FR" sz="1800" spc="-1" strike="noStrike">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rPr>
              <a:t>Produire les bases de données CSV</a:t>
            </a:r>
            <a:endParaRPr b="0" lang="fr-FR" sz="1800" spc="-1" strike="noStrike">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rPr>
              <a:t>Exporter/Archiver/Désarchiver les données XHL</a:t>
            </a:r>
            <a:endParaRPr b="0" lang="fr-FR" sz="1800" spc="-1" strike="noStrike">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rPr>
              <a:t>Contrôler la fiabilité de la paye dématérialisée</a:t>
            </a:r>
            <a:endParaRPr b="0" lang="fr-FR" sz="1800" spc="-1" strike="noStrike">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rPr>
              <a:t>Générer le rapport d’automatisation de tests réglementaires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160" name="TextShape 3"/>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161" name="TextShape 4"/>
          <p:cNvSpPr txBox="1"/>
          <p:nvPr/>
        </p:nvSpPr>
        <p:spPr>
          <a:xfrm>
            <a:off x="6458040" y="6356520"/>
            <a:ext cx="2057040" cy="364680"/>
          </a:xfrm>
          <a:prstGeom prst="rect">
            <a:avLst/>
          </a:prstGeom>
          <a:noFill/>
          <a:ln>
            <a:noFill/>
          </a:ln>
        </p:spPr>
        <p:txBody>
          <a:bodyPr anchor="ctr"/>
          <a:p>
            <a:pPr algn="r">
              <a:lnSpc>
                <a:spcPct val="100000"/>
              </a:lnSpc>
            </a:pPr>
            <a:fld id="{E1B97E86-29F4-4086-83D2-82E4216D3B27}"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6458040" y="6356520"/>
            <a:ext cx="2057040" cy="364680"/>
          </a:xfrm>
          <a:prstGeom prst="rect">
            <a:avLst/>
          </a:prstGeom>
          <a:noFill/>
          <a:ln>
            <a:noFill/>
          </a:ln>
        </p:spPr>
        <p:txBody>
          <a:bodyPr anchor="ctr"/>
          <a:p>
            <a:pPr algn="r">
              <a:lnSpc>
                <a:spcPct val="100000"/>
              </a:lnSpc>
            </a:pPr>
            <a:fld id="{ED689C85-8F8E-49C7-ABF7-3D78558F1F99}"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318" name="CustomShape 2"/>
          <p:cNvSpPr/>
          <p:nvPr/>
        </p:nvSpPr>
        <p:spPr>
          <a:xfrm>
            <a:off x="432000" y="714600"/>
            <a:ext cx="8412120" cy="9414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uFill>
                  <a:solidFill>
                    <a:srgbClr val="ffffff"/>
                  </a:solidFill>
                </a:uFill>
                <a:latin typeface="Calibri"/>
              </a:rPr>
              <a:t>En mode de chargement automatique des données au lancement, le disque optique est automatiquement analysé dès que l’interface s’affiche. Attendre que la barre de progression atteigne 100 % : toutes les données sont alors importées dans l’onglet central sans autre action. </a:t>
            </a:r>
            <a:endParaRPr b="0" lang="fr-FR" sz="1800" spc="-1" strike="noStrike">
              <a:solidFill>
                <a:srgbClr val="000000"/>
              </a:solidFill>
              <a:uFill>
                <a:solidFill>
                  <a:srgbClr val="ffffff"/>
                </a:solidFill>
              </a:uFill>
              <a:latin typeface="Arial"/>
            </a:endParaRPr>
          </a:p>
        </p:txBody>
      </p:sp>
      <p:pic>
        <p:nvPicPr>
          <p:cNvPr id="319" name="" descr=""/>
          <p:cNvPicPr/>
          <p:nvPr/>
        </p:nvPicPr>
        <p:blipFill>
          <a:blip r:embed="rId1"/>
          <a:srcRect l="0" t="22264" r="37182" b="19574"/>
          <a:stretch/>
        </p:blipFill>
        <p:spPr>
          <a:xfrm>
            <a:off x="16200" y="1800000"/>
            <a:ext cx="9055800" cy="1655640"/>
          </a:xfrm>
          <a:prstGeom prst="rect">
            <a:avLst/>
          </a:prstGeom>
          <a:ln>
            <a:solidFill>
              <a:srgbClr val="3465a4"/>
            </a:solidFill>
          </a:ln>
        </p:spPr>
      </p:pic>
      <p:sp>
        <p:nvSpPr>
          <p:cNvPr id="320" name="TextShape 3"/>
          <p:cNvSpPr txBox="1"/>
          <p:nvPr/>
        </p:nvSpPr>
        <p:spPr>
          <a:xfrm>
            <a:off x="576000" y="3824280"/>
            <a:ext cx="8352000" cy="502200"/>
          </a:xfrm>
          <a:prstGeom prst="rect">
            <a:avLst/>
          </a:prstGeom>
          <a:noFill/>
          <a:ln>
            <a:noFill/>
          </a:ln>
        </p:spPr>
        <p:txBody>
          <a:bodyPr lIns="90000" rIns="90000" tIns="45000" bIns="45000"/>
          <a:p>
            <a:pPr algn="just">
              <a:lnSpc>
                <a:spcPct val="100000"/>
              </a:lnSpc>
            </a:pPr>
            <a:r>
              <a:rPr b="0" lang="fr-FR" sz="1400" spc="-1" strike="noStrike">
                <a:solidFill>
                  <a:srgbClr val="000000"/>
                </a:solidFill>
                <a:uFill>
                  <a:solidFill>
                    <a:srgbClr val="ffffff"/>
                  </a:solidFill>
                </a:uFill>
                <a:latin typeface="Calibri"/>
              </a:rPr>
              <a:t>Si le chargement automatique n’est pas activée, il est possible de glisser-déposer le disque optique depuis le gestionnaire de fichiers vers l’onglet central.</a:t>
            </a:r>
            <a:endParaRPr b="0" lang="fr-FR" sz="1800" spc="-1" strike="noStrike">
              <a:solidFill>
                <a:srgbClr val="000000"/>
              </a:solidFill>
              <a:uFill>
                <a:solidFill>
                  <a:srgbClr val="ffffff"/>
                </a:solidFill>
              </a:uFill>
              <a:latin typeface="Arial"/>
            </a:endParaRPr>
          </a:p>
        </p:txBody>
      </p:sp>
      <p:sp>
        <p:nvSpPr>
          <p:cNvPr id="321" name="TextShape 4"/>
          <p:cNvSpPr txBox="1"/>
          <p:nvPr/>
        </p:nvSpPr>
        <p:spPr>
          <a:xfrm>
            <a:off x="576000" y="3591720"/>
            <a:ext cx="8424000" cy="296280"/>
          </a:xfrm>
          <a:prstGeom prst="rect">
            <a:avLst/>
          </a:prstGeom>
          <a:noFill/>
          <a:ln>
            <a:noFill/>
          </a:ln>
        </p:spPr>
        <p:txBody>
          <a:bodyPr lIns="90000" rIns="90000" tIns="45000" bIns="45000"/>
          <a:p>
            <a:r>
              <a:rPr b="0" lang="fr-FR" sz="1400" spc="-1" strike="noStrike">
                <a:solidFill>
                  <a:srgbClr val="000000"/>
                </a:solidFill>
                <a:uFill>
                  <a:solidFill>
                    <a:srgbClr val="ffffff"/>
                  </a:solidFill>
                </a:uFill>
                <a:latin typeface="Calibri"/>
              </a:rPr>
              <a:t>Il est possible d’interrompre le chargement en cas d’erreur : cliquer sur l’icône </a:t>
            </a:r>
            <a:endParaRPr b="0" lang="fr-FR" sz="1400" spc="-1" strike="noStrike">
              <a:solidFill>
                <a:srgbClr val="000000"/>
              </a:solidFill>
              <a:uFill>
                <a:solidFill>
                  <a:srgbClr val="ffffff"/>
                </a:solidFill>
              </a:uFill>
              <a:latin typeface="Calibri"/>
            </a:endParaRPr>
          </a:p>
        </p:txBody>
      </p:sp>
      <p:pic>
        <p:nvPicPr>
          <p:cNvPr id="322" name="" descr=""/>
          <p:cNvPicPr/>
          <p:nvPr/>
        </p:nvPicPr>
        <p:blipFill>
          <a:blip r:embed="rId2"/>
          <a:stretch/>
        </p:blipFill>
        <p:spPr>
          <a:xfrm>
            <a:off x="7709400" y="3551400"/>
            <a:ext cx="282600" cy="272880"/>
          </a:xfrm>
          <a:prstGeom prst="rect">
            <a:avLst/>
          </a:prstGeom>
          <a:ln>
            <a:solidFill>
              <a:srgbClr val="3465a4"/>
            </a:solidFill>
          </a:ln>
        </p:spPr>
      </p:pic>
      <p:pic>
        <p:nvPicPr>
          <p:cNvPr id="323" name="" descr=""/>
          <p:cNvPicPr/>
          <p:nvPr/>
        </p:nvPicPr>
        <p:blipFill>
          <a:blip r:embed="rId3"/>
          <a:srcRect l="0" t="85721" r="74189" b="0"/>
          <a:stretch/>
        </p:blipFill>
        <p:spPr>
          <a:xfrm>
            <a:off x="6640560" y="4457880"/>
            <a:ext cx="2359440" cy="726120"/>
          </a:xfrm>
          <a:prstGeom prst="rect">
            <a:avLst/>
          </a:prstGeom>
          <a:ln>
            <a:solidFill>
              <a:srgbClr val="3465a4"/>
            </a:solidFill>
          </a:ln>
        </p:spPr>
      </p:pic>
      <p:sp>
        <p:nvSpPr>
          <p:cNvPr id="324" name="TextShape 5"/>
          <p:cNvSpPr txBox="1"/>
          <p:nvPr/>
        </p:nvSpPr>
        <p:spPr>
          <a:xfrm>
            <a:off x="576000" y="4598280"/>
            <a:ext cx="5904000" cy="1737720"/>
          </a:xfrm>
          <a:prstGeom prst="rect">
            <a:avLst/>
          </a:prstGeom>
          <a:noFill/>
          <a:ln>
            <a:noFill/>
          </a:ln>
        </p:spPr>
        <p:txBody>
          <a:bodyPr lIns="90000" rIns="90000" tIns="45000" bIns="45000"/>
          <a:p>
            <a:pPr algn="just">
              <a:lnSpc>
                <a:spcPct val="100000"/>
              </a:lnSpc>
            </a:pPr>
            <a:r>
              <a:rPr b="0" lang="fr-FR" sz="1400" spc="-1" strike="noStrike">
                <a:solidFill>
                  <a:srgbClr val="000000"/>
                </a:solidFill>
                <a:uFill>
                  <a:solidFill>
                    <a:srgbClr val="ffffff"/>
                  </a:solidFill>
                </a:uFill>
                <a:latin typeface="Calibri"/>
              </a:rPr>
              <a:t>Clique sur l’icône clé du Tableau de bord en bas de l’écran, à côté du « Menu démarrer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400" spc="-1" strike="noStrike">
                <a:solidFill>
                  <a:srgbClr val="000000"/>
                </a:solidFill>
                <a:uFill>
                  <a:solidFill>
                    <a:srgbClr val="ffffff"/>
                  </a:solidFill>
                </a:uFill>
                <a:latin typeface="Calibri"/>
              </a:rPr>
              <a:t>Puis sélectionner le disque optique en cliquant sur « Ouvrir dans le gestionnaire de fichiers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pic>
        <p:nvPicPr>
          <p:cNvPr id="325" name="" descr=""/>
          <p:cNvPicPr/>
          <p:nvPr/>
        </p:nvPicPr>
        <p:blipFill>
          <a:blip r:embed="rId4"/>
          <a:srcRect l="0" t="67336" r="81275" b="18512"/>
          <a:stretch/>
        </p:blipFill>
        <p:spPr>
          <a:xfrm>
            <a:off x="7288560" y="5256360"/>
            <a:ext cx="1711440" cy="719640"/>
          </a:xfrm>
          <a:prstGeom prst="rect">
            <a:avLst/>
          </a:prstGeom>
          <a:ln>
            <a:solidFill>
              <a:srgbClr val="3465a4"/>
            </a:solidFill>
          </a:ln>
        </p:spPr>
      </p:pic>
      <p:sp>
        <p:nvSpPr>
          <p:cNvPr id="326" name="CustomShape 6"/>
          <p:cNvSpPr/>
          <p:nvPr/>
        </p:nvSpPr>
        <p:spPr>
          <a:xfrm>
            <a:off x="97920" y="141120"/>
            <a:ext cx="8890920" cy="3628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Times New Roman"/>
                <a:ea typeface="ヒラギノ角ゴ Pro W3"/>
              </a:rPr>
              <a:t>TRAITEMENT DIRECT DES PAYES a partir du lecteur de cdrom</a:t>
            </a:r>
            <a:endParaRPr b="0" lang="fr-FR" sz="18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97920" y="141120"/>
            <a:ext cx="8890920" cy="3628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Times New Roman"/>
                <a:ea typeface="ヒラギノ角ゴ Pro W3"/>
              </a:rPr>
              <a:t>TRAITEMENT DIRECT DES PAYES a partir du lecteur de cdrom</a:t>
            </a:r>
            <a:endParaRPr b="0" lang="fr-FR" sz="1800" spc="-1" strike="noStrike">
              <a:solidFill>
                <a:srgbClr val="000000"/>
              </a:solidFill>
              <a:uFill>
                <a:solidFill>
                  <a:srgbClr val="ffffff"/>
                </a:solidFill>
              </a:uFill>
              <a:latin typeface="Arial"/>
            </a:endParaRPr>
          </a:p>
        </p:txBody>
      </p:sp>
      <p:pic>
        <p:nvPicPr>
          <p:cNvPr id="328" name="" descr=""/>
          <p:cNvPicPr/>
          <p:nvPr/>
        </p:nvPicPr>
        <p:blipFill>
          <a:blip r:embed="rId1"/>
          <a:srcRect l="0" t="1793" r="41120" b="56890"/>
          <a:stretch/>
        </p:blipFill>
        <p:spPr>
          <a:xfrm>
            <a:off x="72000" y="1512000"/>
            <a:ext cx="9033840" cy="3528000"/>
          </a:xfrm>
          <a:prstGeom prst="rect">
            <a:avLst/>
          </a:prstGeom>
          <a:ln>
            <a:solidFill>
              <a:srgbClr val="3465a4"/>
            </a:solidFill>
          </a:ln>
        </p:spPr>
      </p:pic>
      <p:sp>
        <p:nvSpPr>
          <p:cNvPr id="329" name="TextShape 2"/>
          <p:cNvSpPr txBox="1"/>
          <p:nvPr/>
        </p:nvSpPr>
        <p:spPr>
          <a:xfrm>
            <a:off x="432000" y="554760"/>
            <a:ext cx="8424000" cy="813240"/>
          </a:xfrm>
          <a:prstGeom prst="rect">
            <a:avLst/>
          </a:prstGeom>
          <a:noFill/>
          <a:ln>
            <a:noFill/>
          </a:ln>
        </p:spPr>
        <p:txBody>
          <a:bodyPr lIns="90000" rIns="90000" tIns="45000" bIns="45000"/>
          <a:p>
            <a:pPr algn="just"/>
            <a:r>
              <a:rPr b="0" lang="fr-FR" sz="1600" spc="-1" strike="noStrike">
                <a:solidFill>
                  <a:srgbClr val="000000"/>
                </a:solidFill>
                <a:uFill>
                  <a:solidFill>
                    <a:srgbClr val="ffffff"/>
                  </a:solidFill>
                </a:uFill>
                <a:latin typeface="Calibri"/>
              </a:rPr>
              <a:t>Lorsque le gestionnaire de fichiers est ouvert, réaliser un glisser-déposer du dossier contenant les bases de paye sur le disque (ici </a:t>
            </a:r>
            <a:r>
              <a:rPr b="0" lang="fr-FR" sz="1600" spc="-1" strike="noStrike">
                <a:solidFill>
                  <a:srgbClr val="000000"/>
                </a:solidFill>
                <a:uFill>
                  <a:solidFill>
                    <a:srgbClr val="ffffff"/>
                  </a:solidFill>
                </a:uFill>
                <a:latin typeface="Calibri"/>
              </a:rPr>
              <a:t>Anonyme</a:t>
            </a:r>
            <a:r>
              <a:rPr b="0" lang="fr-FR" sz="1600" spc="-1" strike="noStrike">
                <a:solidFill>
                  <a:srgbClr val="000000"/>
                </a:solidFill>
                <a:uFill>
                  <a:solidFill>
                    <a:srgbClr val="ffffff"/>
                  </a:solidFill>
                </a:uFill>
                <a:latin typeface="Calibri"/>
              </a:rPr>
              <a:t>) vers l’onglet central de l’interface graphique Altaïr. </a:t>
            </a:r>
            <a:endParaRPr b="0" lang="fr-FR" sz="1600" spc="-1" strike="noStrike">
              <a:solidFill>
                <a:srgbClr val="000000"/>
              </a:solidFill>
              <a:uFill>
                <a:solidFill>
                  <a:srgbClr val="ffffff"/>
                </a:solidFill>
              </a:uFill>
              <a:latin typeface="Calibri"/>
            </a:endParaRPr>
          </a:p>
        </p:txBody>
      </p:sp>
      <p:sp>
        <p:nvSpPr>
          <p:cNvPr id="330" name="TextShape 3"/>
          <p:cNvSpPr txBox="1"/>
          <p:nvPr/>
        </p:nvSpPr>
        <p:spPr>
          <a:xfrm>
            <a:off x="2592000" y="4536000"/>
            <a:ext cx="3024000" cy="296280"/>
          </a:xfrm>
          <a:prstGeom prst="rect">
            <a:avLst/>
          </a:prstGeom>
          <a:noFill/>
          <a:ln>
            <a:noFill/>
          </a:ln>
        </p:spPr>
        <p:txBody>
          <a:bodyPr lIns="90000" rIns="90000" tIns="45000" bIns="45000"/>
          <a:p>
            <a:r>
              <a:rPr b="0" lang="fr-FR" sz="1400" spc="-1" strike="noStrike">
                <a:solidFill>
                  <a:srgbClr val="000000"/>
                </a:solidFill>
                <a:uFill>
                  <a:solidFill>
                    <a:srgbClr val="ffffff"/>
                  </a:solidFill>
                </a:uFill>
                <a:latin typeface="Calibri"/>
              </a:rPr>
              <a:t>Noter le chemin</a:t>
            </a:r>
            <a:r>
              <a:rPr b="0" lang="fr-FR" sz="1400" spc="-1" strike="noStrike">
                <a:solidFill>
                  <a:srgbClr val="6666ff"/>
                </a:solidFill>
                <a:uFill>
                  <a:solidFill>
                    <a:srgbClr val="ffffff"/>
                  </a:solidFill>
                </a:uFill>
                <a:latin typeface="Calibri"/>
              </a:rPr>
              <a:t> /mnt/cdrom</a:t>
            </a:r>
            <a:endParaRPr b="0" lang="fr-FR" sz="1400" spc="-1" strike="noStrike">
              <a:solidFill>
                <a:srgbClr val="000000"/>
              </a:solidFill>
              <a:uFill>
                <a:solidFill>
                  <a:srgbClr val="ffffff"/>
                </a:solidFill>
              </a:uFill>
              <a:latin typeface="Calibri"/>
            </a:endParaRPr>
          </a:p>
        </p:txBody>
      </p:sp>
      <p:sp>
        <p:nvSpPr>
          <p:cNvPr id="331" name="Line 4"/>
          <p:cNvSpPr/>
          <p:nvPr/>
        </p:nvSpPr>
        <p:spPr>
          <a:xfrm>
            <a:off x="5256000" y="4752000"/>
            <a:ext cx="576000" cy="72000"/>
          </a:xfrm>
          <a:prstGeom prst="line">
            <a:avLst/>
          </a:prstGeom>
          <a:ln>
            <a:solidFill>
              <a:srgbClr val="cc3300"/>
            </a:solidFill>
            <a:tailEnd len="med" type="triangle" w="med"/>
          </a:ln>
        </p:spPr>
        <p:style>
          <a:lnRef idx="0"/>
          <a:fillRef idx="0"/>
          <a:effectRef idx="0"/>
          <a:fontRef idx="minor"/>
        </p:style>
      </p:sp>
      <p:pic>
        <p:nvPicPr>
          <p:cNvPr id="332" name="" descr=""/>
          <p:cNvPicPr/>
          <p:nvPr/>
        </p:nvPicPr>
        <p:blipFill>
          <a:blip r:embed="rId2"/>
          <a:srcRect l="18493" t="39991" r="53279" b="50571"/>
          <a:stretch/>
        </p:blipFill>
        <p:spPr>
          <a:xfrm>
            <a:off x="4968000" y="5400000"/>
            <a:ext cx="4176000" cy="719640"/>
          </a:xfrm>
          <a:prstGeom prst="rect">
            <a:avLst/>
          </a:prstGeom>
          <a:ln>
            <a:solidFill>
              <a:srgbClr val="3465a4"/>
            </a:solidFill>
          </a:ln>
        </p:spPr>
      </p:pic>
      <p:sp>
        <p:nvSpPr>
          <p:cNvPr id="333" name="TextShape 5"/>
          <p:cNvSpPr txBox="1"/>
          <p:nvPr/>
        </p:nvSpPr>
        <p:spPr>
          <a:xfrm>
            <a:off x="144000" y="5515560"/>
            <a:ext cx="4680000" cy="532440"/>
          </a:xfrm>
          <a:prstGeom prst="rect">
            <a:avLst/>
          </a:prstGeom>
          <a:noFill/>
          <a:ln>
            <a:noFill/>
          </a:ln>
        </p:spPr>
        <p:txBody>
          <a:bodyPr lIns="90000" rIns="90000" tIns="45000" bIns="45000"/>
          <a:p>
            <a:r>
              <a:rPr b="0" lang="fr-FR" sz="1500" spc="-1" strike="noStrike">
                <a:solidFill>
                  <a:srgbClr val="000000"/>
                </a:solidFill>
                <a:uFill>
                  <a:solidFill>
                    <a:srgbClr val="ffffff"/>
                  </a:solidFill>
                </a:uFill>
                <a:latin typeface="Calibri"/>
              </a:rPr>
              <a:t>Lorsque le dossier est lâché, l’importation commence automatiquement.</a:t>
            </a:r>
            <a:endParaRPr b="0" lang="fr-FR" sz="1500" spc="-1" strike="noStrike">
              <a:solidFill>
                <a:srgbClr val="000000"/>
              </a:solidFill>
              <a:uFill>
                <a:solidFill>
                  <a:srgbClr val="ffffff"/>
                </a:solidFill>
              </a:uFill>
              <a:latin typeface="Calibri"/>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 name="Image 2" descr=""/>
          <p:cNvPicPr/>
          <p:nvPr/>
        </p:nvPicPr>
        <p:blipFill>
          <a:blip r:embed="rId1"/>
          <a:srcRect l="0" t="1630" r="48114" b="61643"/>
          <a:stretch/>
        </p:blipFill>
        <p:spPr>
          <a:xfrm>
            <a:off x="0" y="995040"/>
            <a:ext cx="6279840" cy="2774160"/>
          </a:xfrm>
          <a:prstGeom prst="rect">
            <a:avLst/>
          </a:prstGeom>
          <a:ln>
            <a:noFill/>
          </a:ln>
        </p:spPr>
      </p:pic>
      <p:sp>
        <p:nvSpPr>
          <p:cNvPr id="335" name="CustomShape 1"/>
          <p:cNvSpPr/>
          <p:nvPr/>
        </p:nvSpPr>
        <p:spPr>
          <a:xfrm>
            <a:off x="120960" y="1953000"/>
            <a:ext cx="8602920" cy="37782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336" name="CustomShape 2"/>
          <p:cNvSpPr/>
          <p:nvPr/>
        </p:nvSpPr>
        <p:spPr>
          <a:xfrm>
            <a:off x="1332000" y="6321600"/>
            <a:ext cx="6477840" cy="177120"/>
          </a:xfrm>
          <a:prstGeom prst="rect">
            <a:avLst/>
          </a:prstGeom>
          <a:noFill/>
          <a:ln>
            <a:noFill/>
          </a:ln>
        </p:spPr>
        <p:style>
          <a:lnRef idx="0"/>
          <a:fillRef idx="0"/>
          <a:effectRef idx="0"/>
          <a:fontRef idx="minor"/>
        </p:style>
      </p:sp>
      <p:sp>
        <p:nvSpPr>
          <p:cNvPr id="337" name="CustomShape 3"/>
          <p:cNvSpPr/>
          <p:nvPr/>
        </p:nvSpPr>
        <p:spPr>
          <a:xfrm>
            <a:off x="7883640" y="6321600"/>
            <a:ext cx="897840" cy="177120"/>
          </a:xfrm>
          <a:prstGeom prst="rect">
            <a:avLst/>
          </a:prstGeom>
          <a:noFill/>
          <a:ln>
            <a:noFill/>
          </a:ln>
        </p:spPr>
        <p:style>
          <a:lnRef idx="0"/>
          <a:fillRef idx="0"/>
          <a:effectRef idx="0"/>
          <a:fontRef idx="minor"/>
        </p:style>
      </p:sp>
      <p:sp>
        <p:nvSpPr>
          <p:cNvPr id="338" name="CustomShape 4"/>
          <p:cNvSpPr/>
          <p:nvPr/>
        </p:nvSpPr>
        <p:spPr>
          <a:xfrm>
            <a:off x="252720" y="18216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IMPORTER les données DE paYe à analyser</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339" name="CustomShape 5"/>
          <p:cNvSpPr/>
          <p:nvPr/>
        </p:nvSpPr>
        <p:spPr>
          <a:xfrm>
            <a:off x="6220800" y="1888920"/>
            <a:ext cx="2230560" cy="344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 Sélectionner le dossier des payes. </a:t>
            </a:r>
            <a:endParaRPr b="0" lang="fr-FR" sz="1800" spc="-1" strike="noStrike">
              <a:solidFill>
                <a:srgbClr val="000000"/>
              </a:solidFill>
              <a:uFill>
                <a:solidFill>
                  <a:srgbClr val="ffffff"/>
                </a:solidFill>
              </a:uFill>
              <a:latin typeface="Arial"/>
            </a:endParaRPr>
          </a:p>
        </p:txBody>
      </p:sp>
      <p:sp>
        <p:nvSpPr>
          <p:cNvPr id="340" name="CustomShape 6"/>
          <p:cNvSpPr/>
          <p:nvPr/>
        </p:nvSpPr>
        <p:spPr>
          <a:xfrm>
            <a:off x="4185720" y="2925000"/>
            <a:ext cx="4538160" cy="430200"/>
          </a:xfrm>
          <a:prstGeom prst="rect">
            <a:avLst/>
          </a:prstGeom>
          <a:noFill/>
          <a:ln>
            <a:noFill/>
          </a:ln>
        </p:spPr>
        <p:style>
          <a:lnRef idx="0"/>
          <a:fillRef idx="0"/>
          <a:effectRef idx="0"/>
          <a:fontRef idx="minor"/>
        </p:style>
      </p:sp>
      <p:sp>
        <p:nvSpPr>
          <p:cNvPr id="341" name="CustomShape 7"/>
          <p:cNvSpPr/>
          <p:nvPr/>
        </p:nvSpPr>
        <p:spPr>
          <a:xfrm flipH="1" rot="21585000">
            <a:off x="1870560" y="3331440"/>
            <a:ext cx="1006920" cy="430920"/>
          </a:xfrm>
          <a:prstGeom prst="ellipse">
            <a:avLst/>
          </a:prstGeom>
          <a:noFill/>
          <a:ln>
            <a:solidFill>
              <a:srgbClr val="cc0000"/>
            </a:solidFill>
          </a:ln>
        </p:spPr>
        <p:style>
          <a:lnRef idx="0"/>
          <a:fillRef idx="0"/>
          <a:effectRef idx="0"/>
          <a:fontRef idx="minor"/>
        </p:style>
      </p:sp>
      <p:sp>
        <p:nvSpPr>
          <p:cNvPr id="342" name="CustomShape 8"/>
          <p:cNvSpPr/>
          <p:nvPr/>
        </p:nvSpPr>
        <p:spPr>
          <a:xfrm flipH="1">
            <a:off x="2879280" y="3107160"/>
            <a:ext cx="1609200" cy="401760"/>
          </a:xfrm>
          <a:custGeom>
            <a:avLst/>
            <a:gdLst/>
            <a:ahLst/>
            <a:rect l="l" t="t" r="r" b="b"/>
            <a:pathLst>
              <a:path w="21600" h="21600">
                <a:moveTo>
                  <a:pt x="0" y="0"/>
                </a:moveTo>
                <a:lnTo>
                  <a:pt x="21600" y="21600"/>
                </a:lnTo>
              </a:path>
            </a:pathLst>
          </a:custGeom>
          <a:noFill/>
          <a:ln>
            <a:tailEnd len="med" type="arrow" w="med"/>
          </a:ln>
        </p:spPr>
        <p:style>
          <a:lnRef idx="1">
            <a:schemeClr val="accent2"/>
          </a:lnRef>
          <a:fillRef idx="0">
            <a:schemeClr val="accent2"/>
          </a:fillRef>
          <a:effectRef idx="0">
            <a:schemeClr val="accent2"/>
          </a:effectRef>
          <a:fontRef idx="minor"/>
        </p:style>
      </p:sp>
      <p:sp>
        <p:nvSpPr>
          <p:cNvPr id="343" name="CustomShape 9"/>
          <p:cNvSpPr/>
          <p:nvPr/>
        </p:nvSpPr>
        <p:spPr>
          <a:xfrm>
            <a:off x="4547880" y="2541240"/>
            <a:ext cx="1672560" cy="857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2. Cliquer sur l’icône d’importation pour importer les fichiers et extraire les données</a:t>
            </a:r>
            <a:endParaRPr b="0" lang="fr-FR" sz="1800" spc="-1" strike="noStrike">
              <a:solidFill>
                <a:srgbClr val="000000"/>
              </a:solidFill>
              <a:uFill>
                <a:solidFill>
                  <a:srgbClr val="ffffff"/>
                </a:solidFill>
              </a:uFill>
              <a:latin typeface="Arial"/>
            </a:endParaRPr>
          </a:p>
        </p:txBody>
      </p:sp>
      <p:sp>
        <p:nvSpPr>
          <p:cNvPr id="344" name="TextShape 10"/>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345" name="TextShape 11"/>
          <p:cNvSpPr txBox="1"/>
          <p:nvPr/>
        </p:nvSpPr>
        <p:spPr>
          <a:xfrm>
            <a:off x="6458040" y="6356520"/>
            <a:ext cx="2057040" cy="364680"/>
          </a:xfrm>
          <a:prstGeom prst="rect">
            <a:avLst/>
          </a:prstGeom>
          <a:noFill/>
          <a:ln>
            <a:noFill/>
          </a:ln>
        </p:spPr>
        <p:txBody>
          <a:bodyPr anchor="ctr"/>
          <a:p>
            <a:pPr algn="r">
              <a:lnSpc>
                <a:spcPct val="100000"/>
              </a:lnSpc>
            </a:pPr>
            <a:fld id="{21A3527D-6909-46B9-A5BF-18BD122FA5B4}"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346" name="CustomShape 12"/>
          <p:cNvSpPr/>
          <p:nvPr/>
        </p:nvSpPr>
        <p:spPr>
          <a:xfrm>
            <a:off x="609120" y="4936320"/>
            <a:ext cx="8051040" cy="91332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cc"/>
                </a:solidFill>
                <a:uFill>
                  <a:solidFill>
                    <a:srgbClr val="ffffff"/>
                  </a:solidFill>
                </a:uFill>
                <a:latin typeface="Arial"/>
                <a:ea typeface="DejaVu Sans"/>
              </a:rPr>
              <a:t>Cette étape n’est pas nécessaire si l’interface a été paramétrée en mode « Chargement automatique des données ». Toutes les données de la clé sont alors automatiquement importées.</a:t>
            </a:r>
            <a:endParaRPr b="0" lang="fr-FR" sz="1800" spc="-1" strike="noStrike">
              <a:solidFill>
                <a:srgbClr val="000000"/>
              </a:solidFill>
              <a:uFill>
                <a:solidFill>
                  <a:srgbClr val="ffffff"/>
                </a:solidFill>
              </a:uFill>
              <a:latin typeface="Arial"/>
            </a:endParaRPr>
          </a:p>
        </p:txBody>
      </p:sp>
      <p:sp>
        <p:nvSpPr>
          <p:cNvPr id="347" name="CustomShape 13"/>
          <p:cNvSpPr/>
          <p:nvPr/>
        </p:nvSpPr>
        <p:spPr>
          <a:xfrm flipH="1" flipV="1">
            <a:off x="2181600" y="1886040"/>
            <a:ext cx="3932280" cy="240120"/>
          </a:xfrm>
          <a:custGeom>
            <a:avLst/>
            <a:gdLst/>
            <a:ahLst/>
            <a:rect l="l" t="t" r="r" b="b"/>
            <a:pathLst>
              <a:path w="21600" h="21600">
                <a:moveTo>
                  <a:pt x="0" y="0"/>
                </a:moveTo>
                <a:lnTo>
                  <a:pt x="21600" y="21600"/>
                </a:lnTo>
              </a:path>
            </a:pathLst>
          </a:custGeom>
          <a:noFill/>
          <a:ln>
            <a:tailEnd len="med" type="arrow" w="med"/>
          </a:ln>
        </p:spPr>
        <p:style>
          <a:lnRef idx="1">
            <a:schemeClr val="accent2"/>
          </a:lnRef>
          <a:fillRef idx="0">
            <a:schemeClr val="accent2"/>
          </a:fillRef>
          <a:effectRef idx="0">
            <a:schemeClr val="accent2"/>
          </a:effectRef>
          <a:fontRef idx="minor"/>
        </p:style>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221040" y="1772640"/>
            <a:ext cx="8475480" cy="34185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349" name="CustomShape 2"/>
          <p:cNvSpPr/>
          <p:nvPr/>
        </p:nvSpPr>
        <p:spPr>
          <a:xfrm>
            <a:off x="1332000" y="6321600"/>
            <a:ext cx="6477840" cy="177120"/>
          </a:xfrm>
          <a:prstGeom prst="rect">
            <a:avLst/>
          </a:prstGeom>
          <a:noFill/>
          <a:ln>
            <a:noFill/>
          </a:ln>
        </p:spPr>
        <p:style>
          <a:lnRef idx="0"/>
          <a:fillRef idx="0"/>
          <a:effectRef idx="0"/>
          <a:fontRef idx="minor"/>
        </p:style>
      </p:sp>
      <p:sp>
        <p:nvSpPr>
          <p:cNvPr id="350" name="CustomShape 3"/>
          <p:cNvSpPr/>
          <p:nvPr/>
        </p:nvSpPr>
        <p:spPr>
          <a:xfrm>
            <a:off x="7883640" y="6321600"/>
            <a:ext cx="897840" cy="177120"/>
          </a:xfrm>
          <a:prstGeom prst="rect">
            <a:avLst/>
          </a:prstGeom>
          <a:noFill/>
          <a:ln>
            <a:noFill/>
          </a:ln>
        </p:spPr>
        <p:style>
          <a:lnRef idx="0"/>
          <a:fillRef idx="0"/>
          <a:effectRef idx="0"/>
          <a:fontRef idx="minor"/>
        </p:style>
      </p:sp>
      <p:sp>
        <p:nvSpPr>
          <p:cNvPr id="351" name="CustomShape 4"/>
          <p:cNvSpPr/>
          <p:nvPr/>
        </p:nvSpPr>
        <p:spPr>
          <a:xfrm>
            <a:off x="199080" y="29664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ONGLETS D’IMPORTATION</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352" name="CustomShape 5"/>
          <p:cNvSpPr/>
          <p:nvPr/>
        </p:nvSpPr>
        <p:spPr>
          <a:xfrm>
            <a:off x="302040" y="944280"/>
            <a:ext cx="8787960" cy="349092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uFill>
                  <a:solidFill>
                    <a:srgbClr val="ffffff"/>
                  </a:solidFill>
                </a:uFill>
                <a:latin typeface="Arial"/>
                <a:ea typeface="DejaVu Sans"/>
              </a:rPr>
              <a:t>Résultat de l’importation des données XHL</a:t>
            </a:r>
            <a:endParaRPr b="0" lang="fr-FR" sz="1800" spc="-1" strike="noStrike">
              <a:solidFill>
                <a:srgbClr val="000000"/>
              </a:solidFill>
              <a:uFill>
                <a:solidFill>
                  <a:srgbClr val="ffffff"/>
                </a:solidFill>
              </a:uFill>
              <a:latin typeface="Arial"/>
            </a:endParaRPr>
          </a:p>
        </p:txBody>
      </p:sp>
      <p:sp>
        <p:nvSpPr>
          <p:cNvPr id="353" name="CustomShape 6"/>
          <p:cNvSpPr/>
          <p:nvPr/>
        </p:nvSpPr>
        <p:spPr>
          <a:xfrm>
            <a:off x="221040" y="5193000"/>
            <a:ext cx="8868960" cy="1186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L’importation des données est réalisée par année pour le budget principal et les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budgets annexes.</a:t>
            </a:r>
            <a:endParaRPr b="0" lang="fr-FR" sz="1800" spc="-1" strike="noStrike">
              <a:solidFill>
                <a:srgbClr val="000000"/>
              </a:solidFill>
              <a:uFill>
                <a:solidFill>
                  <a:srgbClr val="ffffff"/>
                </a:solidFill>
              </a:uFill>
              <a:latin typeface="Arial"/>
            </a:endParaRPr>
          </a:p>
        </p:txBody>
      </p:sp>
      <p:sp>
        <p:nvSpPr>
          <p:cNvPr id="354" name="TextShape 7"/>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355" name="TextShape 8"/>
          <p:cNvSpPr txBox="1"/>
          <p:nvPr/>
        </p:nvSpPr>
        <p:spPr>
          <a:xfrm>
            <a:off x="6458040" y="6356520"/>
            <a:ext cx="2057040" cy="364680"/>
          </a:xfrm>
          <a:prstGeom prst="rect">
            <a:avLst/>
          </a:prstGeom>
          <a:noFill/>
          <a:ln>
            <a:noFill/>
          </a:ln>
        </p:spPr>
        <p:txBody>
          <a:bodyPr anchor="ctr"/>
          <a:p>
            <a:pPr algn="r">
              <a:lnSpc>
                <a:spcPct val="100000"/>
              </a:lnSpc>
            </a:pPr>
            <a:fld id="{66D8C12D-FA56-4BF9-837A-612707D64B73}"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356" name="Image 1" descr=""/>
          <p:cNvPicPr/>
          <p:nvPr/>
        </p:nvPicPr>
        <p:blipFill>
          <a:blip r:embed="rId1"/>
          <a:srcRect l="0" t="0" r="49442" b="61932"/>
          <a:stretch/>
        </p:blipFill>
        <p:spPr>
          <a:xfrm>
            <a:off x="703800" y="1430640"/>
            <a:ext cx="7881480" cy="353592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358" name="TextShape 2"/>
          <p:cNvSpPr txBox="1"/>
          <p:nvPr/>
        </p:nvSpPr>
        <p:spPr>
          <a:xfrm>
            <a:off x="6458040" y="6356520"/>
            <a:ext cx="2057040" cy="364680"/>
          </a:xfrm>
          <a:prstGeom prst="rect">
            <a:avLst/>
          </a:prstGeom>
          <a:noFill/>
          <a:ln>
            <a:noFill/>
          </a:ln>
        </p:spPr>
        <p:txBody>
          <a:bodyPr anchor="ctr"/>
          <a:p>
            <a:pPr algn="r">
              <a:lnSpc>
                <a:spcPct val="100000"/>
              </a:lnSpc>
            </a:pPr>
            <a:fld id="{DF05794B-F694-467A-8640-ABFC8DFB84DE}"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359" name="Image 3" descr=""/>
          <p:cNvPicPr/>
          <p:nvPr/>
        </p:nvPicPr>
        <p:blipFill>
          <a:blip r:embed="rId1"/>
          <a:srcRect l="22296" t="10417" r="51170" b="61195"/>
          <a:stretch/>
        </p:blipFill>
        <p:spPr>
          <a:xfrm>
            <a:off x="5638320" y="1148400"/>
            <a:ext cx="3451680" cy="2076120"/>
          </a:xfrm>
          <a:prstGeom prst="rect">
            <a:avLst/>
          </a:prstGeom>
          <a:ln>
            <a:noFill/>
          </a:ln>
        </p:spPr>
      </p:pic>
      <p:sp>
        <p:nvSpPr>
          <p:cNvPr id="360" name="CustomShape 3"/>
          <p:cNvSpPr/>
          <p:nvPr/>
        </p:nvSpPr>
        <p:spPr>
          <a:xfrm>
            <a:off x="199080" y="29664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361" name="CustomShape 4"/>
          <p:cNvSpPr/>
          <p:nvPr/>
        </p:nvSpPr>
        <p:spPr>
          <a:xfrm>
            <a:off x="199080" y="1447920"/>
            <a:ext cx="5438880" cy="20106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Calibri"/>
              </a:rPr>
              <a:t>Les données de paye au format XHL/XML  peuvent être affichées dans leur format natif.</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Sélectionner le fichier à afficher dans l’onglet central, puis clic droit et clic sur  l’option </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Calibri"/>
              </a:rPr>
              <a:t>Afficher le code XML</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sp>
        <p:nvSpPr>
          <p:cNvPr id="362" name="CustomShape 5"/>
          <p:cNvSpPr/>
          <p:nvPr/>
        </p:nvSpPr>
        <p:spPr>
          <a:xfrm>
            <a:off x="199080" y="3216960"/>
            <a:ext cx="8890920" cy="365580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Un éditeur de texte s’ouvre alors avec les données.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Pour aller à une ligne donnée du fichier, utiliser le raccourci clavier Ctrl + G et rentrer le numéro de ligne dans le dialogue.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Voir le site Xemelios de la DGFIP pour l’interprétation des balises, ou utiliser le menu</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Calibri"/>
              </a:rPr>
              <a:t> </a:t>
            </a:r>
            <a:r>
              <a:rPr b="1" lang="fr-FR" sz="1800" spc="-1" strike="noStrike">
                <a:solidFill>
                  <a:srgbClr val="000000"/>
                </a:solidFill>
                <a:uFill>
                  <a:solidFill>
                    <a:srgbClr val="ffffff"/>
                  </a:solidFill>
                </a:uFill>
                <a:latin typeface="Calibri"/>
              </a:rPr>
              <a:t>Aide </a:t>
            </a:r>
            <a:r>
              <a:rPr b="0" lang="fr-FR" sz="1800" spc="-1" strike="noStrike">
                <a:solidFill>
                  <a:srgbClr val="000000"/>
                </a:solidFill>
                <a:uFill>
                  <a:solidFill>
                    <a:srgbClr val="ffffff"/>
                  </a:solidFill>
                </a:uFill>
                <a:latin typeface="Calibri"/>
              </a:rPr>
              <a:t>&gt; Aide de l’interface graphique Altaïr et suivre le lien dans la rubrique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 Le Schéma XML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364" name="TextShape 2"/>
          <p:cNvSpPr txBox="1"/>
          <p:nvPr/>
        </p:nvSpPr>
        <p:spPr>
          <a:xfrm>
            <a:off x="6458040" y="6356520"/>
            <a:ext cx="2057040" cy="364680"/>
          </a:xfrm>
          <a:prstGeom prst="rect">
            <a:avLst/>
          </a:prstGeom>
          <a:noFill/>
          <a:ln>
            <a:noFill/>
          </a:ln>
        </p:spPr>
        <p:txBody>
          <a:bodyPr anchor="ctr"/>
          <a:p>
            <a:pPr algn="r">
              <a:lnSpc>
                <a:spcPct val="100000"/>
              </a:lnSpc>
            </a:pPr>
            <a:fld id="{FF218338-E855-4D26-8BA3-5B770311FC32}"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365" name="Image 4" descr=""/>
          <p:cNvPicPr/>
          <p:nvPr/>
        </p:nvPicPr>
        <p:blipFill>
          <a:blip r:embed="rId1"/>
          <a:srcRect l="18122" t="9671" r="31455" b="4614"/>
          <a:stretch/>
        </p:blipFill>
        <p:spPr>
          <a:xfrm>
            <a:off x="197640" y="748440"/>
            <a:ext cx="6144840" cy="5972760"/>
          </a:xfrm>
          <a:prstGeom prst="rect">
            <a:avLst/>
          </a:prstGeom>
          <a:ln>
            <a:noFill/>
          </a:ln>
        </p:spPr>
      </p:pic>
      <p:sp>
        <p:nvSpPr>
          <p:cNvPr id="366" name="CustomShape 3"/>
          <p:cNvSpPr/>
          <p:nvPr/>
        </p:nvSpPr>
        <p:spPr>
          <a:xfrm>
            <a:off x="6571080" y="1052640"/>
            <a:ext cx="1944000" cy="364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En-tête XML</a:t>
            </a:r>
            <a:endParaRPr b="0" lang="fr-FR" sz="1800" spc="-1" strike="noStrike">
              <a:solidFill>
                <a:srgbClr val="000000"/>
              </a:solidFill>
              <a:uFill>
                <a:solidFill>
                  <a:srgbClr val="ffffff"/>
                </a:solidFill>
              </a:uFill>
              <a:latin typeface="Arial"/>
            </a:endParaRPr>
          </a:p>
        </p:txBody>
      </p:sp>
      <p:sp>
        <p:nvSpPr>
          <p:cNvPr id="367" name="CustomShape 4"/>
          <p:cNvSpPr/>
          <p:nvPr/>
        </p:nvSpPr>
        <p:spPr>
          <a:xfrm>
            <a:off x="6571080" y="1992960"/>
            <a:ext cx="1944000" cy="364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Année, Mois</a:t>
            </a:r>
            <a:endParaRPr b="0" lang="fr-FR" sz="1800" spc="-1" strike="noStrike">
              <a:solidFill>
                <a:srgbClr val="000000"/>
              </a:solidFill>
              <a:uFill>
                <a:solidFill>
                  <a:srgbClr val="ffffff"/>
                </a:solidFill>
              </a:uFill>
              <a:latin typeface="Arial"/>
            </a:endParaRPr>
          </a:p>
        </p:txBody>
      </p:sp>
      <p:sp>
        <p:nvSpPr>
          <p:cNvPr id="368" name="CustomShape 5"/>
          <p:cNvSpPr/>
          <p:nvPr/>
        </p:nvSpPr>
        <p:spPr>
          <a:xfrm>
            <a:off x="6571080" y="2742120"/>
            <a:ext cx="1944000" cy="913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Budget, Employeur,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rPr>
              <a:t>Siret</a:t>
            </a:r>
            <a:endParaRPr b="0" lang="fr-FR" sz="1800" spc="-1" strike="noStrike">
              <a:solidFill>
                <a:srgbClr val="000000"/>
              </a:solidFill>
              <a:uFill>
                <a:solidFill>
                  <a:srgbClr val="ffffff"/>
                </a:solidFill>
              </a:uFill>
              <a:latin typeface="Arial"/>
            </a:endParaRPr>
          </a:p>
        </p:txBody>
      </p:sp>
      <p:sp>
        <p:nvSpPr>
          <p:cNvPr id="369" name="CustomShape 6"/>
          <p:cNvSpPr/>
          <p:nvPr/>
        </p:nvSpPr>
        <p:spPr>
          <a:xfrm>
            <a:off x="6571080" y="5020200"/>
            <a:ext cx="1944000" cy="912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Début des payes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70" name="CustomShape 7"/>
          <p:cNvSpPr/>
          <p:nvPr/>
        </p:nvSpPr>
        <p:spPr>
          <a:xfrm flipH="1" flipV="1">
            <a:off x="2070000" y="5241240"/>
            <a:ext cx="4426920" cy="10440"/>
          </a:xfrm>
          <a:custGeom>
            <a:avLst/>
            <a:gdLst/>
            <a:ahLst/>
            <a:rect l="l" t="t" r="r" b="b"/>
            <a:pathLst>
              <a:path w="21600" h="21600">
                <a:moveTo>
                  <a:pt x="0" y="0"/>
                </a:moveTo>
                <a:lnTo>
                  <a:pt x="21600" y="21600"/>
                </a:lnTo>
              </a:path>
            </a:pathLst>
          </a:custGeom>
          <a:noFill/>
          <a:ln w="38160">
            <a:tailEnd len="med" type="triangle" w="med"/>
          </a:ln>
        </p:spPr>
        <p:style>
          <a:lnRef idx="1">
            <a:schemeClr val="accent2"/>
          </a:lnRef>
          <a:fillRef idx="0">
            <a:schemeClr val="accent2"/>
          </a:fillRef>
          <a:effectRef idx="0">
            <a:schemeClr val="accent2"/>
          </a:effectRef>
          <a:fontRef idx="minor"/>
        </p:style>
      </p:sp>
      <p:sp>
        <p:nvSpPr>
          <p:cNvPr id="371" name="CustomShape 8"/>
          <p:cNvSpPr/>
          <p:nvPr/>
        </p:nvSpPr>
        <p:spPr>
          <a:xfrm flipH="1" flipV="1">
            <a:off x="1861920" y="3027600"/>
            <a:ext cx="4707720" cy="20160"/>
          </a:xfrm>
          <a:custGeom>
            <a:avLst/>
            <a:gdLst/>
            <a:ahLst/>
            <a:rect l="l" t="t" r="r" b="b"/>
            <a:pathLst>
              <a:path w="21600" h="21600">
                <a:moveTo>
                  <a:pt x="0" y="0"/>
                </a:moveTo>
                <a:lnTo>
                  <a:pt x="21600" y="21600"/>
                </a:lnTo>
              </a:path>
            </a:pathLst>
          </a:custGeom>
          <a:noFill/>
          <a:ln w="38160">
            <a:tailEnd len="med" type="triangle" w="med"/>
          </a:ln>
        </p:spPr>
        <p:style>
          <a:lnRef idx="1">
            <a:schemeClr val="accent2"/>
          </a:lnRef>
          <a:fillRef idx="0">
            <a:schemeClr val="accent2"/>
          </a:fillRef>
          <a:effectRef idx="0">
            <a:schemeClr val="accent2"/>
          </a:effectRef>
          <a:fontRef idx="minor"/>
        </p:style>
      </p:sp>
      <p:sp>
        <p:nvSpPr>
          <p:cNvPr id="372" name="CustomShape 9"/>
          <p:cNvSpPr/>
          <p:nvPr/>
        </p:nvSpPr>
        <p:spPr>
          <a:xfrm flipH="1">
            <a:off x="2296800" y="2177640"/>
            <a:ext cx="4273920" cy="360"/>
          </a:xfrm>
          <a:custGeom>
            <a:avLst/>
            <a:gdLst/>
            <a:ahLst/>
            <a:rect l="l" t="t" r="r" b="b"/>
            <a:pathLst>
              <a:path w="21600" h="21600">
                <a:moveTo>
                  <a:pt x="0" y="0"/>
                </a:moveTo>
                <a:lnTo>
                  <a:pt x="21600" y="21600"/>
                </a:lnTo>
              </a:path>
            </a:pathLst>
          </a:custGeom>
          <a:noFill/>
          <a:ln w="38160">
            <a:tailEnd len="med" type="triangle" w="med"/>
          </a:ln>
        </p:spPr>
        <p:style>
          <a:lnRef idx="1">
            <a:schemeClr val="accent2"/>
          </a:lnRef>
          <a:fillRef idx="0">
            <a:schemeClr val="accent2"/>
          </a:fillRef>
          <a:effectRef idx="0">
            <a:schemeClr val="accent2"/>
          </a:effectRef>
          <a:fontRef idx="minor"/>
        </p:style>
      </p:sp>
      <p:sp>
        <p:nvSpPr>
          <p:cNvPr id="373" name="CustomShape 10"/>
          <p:cNvSpPr/>
          <p:nvPr/>
        </p:nvSpPr>
        <p:spPr>
          <a:xfrm>
            <a:off x="759240" y="2011680"/>
            <a:ext cx="657720" cy="403560"/>
          </a:xfrm>
          <a:prstGeom prst="ellipse">
            <a:avLst/>
          </a:prstGeom>
          <a:noFill/>
          <a:ln w="38160">
            <a:solidFill>
              <a:srgbClr val="ff0000"/>
            </a:solidFill>
          </a:ln>
        </p:spPr>
        <p:style>
          <a:lnRef idx="2">
            <a:schemeClr val="accent6"/>
          </a:lnRef>
          <a:fillRef idx="1">
            <a:schemeClr val="lt1"/>
          </a:fillRef>
          <a:effectRef idx="0">
            <a:schemeClr val="accent6"/>
          </a:effectRef>
          <a:fontRef idx="minor"/>
        </p:style>
      </p:sp>
      <p:sp>
        <p:nvSpPr>
          <p:cNvPr id="374" name="CustomShape 11"/>
          <p:cNvSpPr/>
          <p:nvPr/>
        </p:nvSpPr>
        <p:spPr>
          <a:xfrm>
            <a:off x="797400" y="2953440"/>
            <a:ext cx="1009800" cy="232560"/>
          </a:xfrm>
          <a:prstGeom prst="ellipse">
            <a:avLst/>
          </a:prstGeom>
          <a:noFill/>
          <a:ln w="38160">
            <a:solidFill>
              <a:srgbClr val="ff0000"/>
            </a:solidFill>
          </a:ln>
        </p:spPr>
        <p:style>
          <a:lnRef idx="2">
            <a:schemeClr val="accent6"/>
          </a:lnRef>
          <a:fillRef idx="1">
            <a:schemeClr val="lt1"/>
          </a:fillRef>
          <a:effectRef idx="0">
            <a:schemeClr val="accent6"/>
          </a:effectRef>
          <a:fontRef idx="minor"/>
        </p:style>
      </p:sp>
      <p:sp>
        <p:nvSpPr>
          <p:cNvPr id="375" name="CustomShape 12"/>
          <p:cNvSpPr/>
          <p:nvPr/>
        </p:nvSpPr>
        <p:spPr>
          <a:xfrm>
            <a:off x="797400" y="5094360"/>
            <a:ext cx="1233000" cy="315720"/>
          </a:xfrm>
          <a:prstGeom prst="ellipse">
            <a:avLst/>
          </a:prstGeom>
          <a:noFill/>
          <a:ln w="38160">
            <a:solidFill>
              <a:srgbClr val="ff0000"/>
            </a:solidFill>
          </a:ln>
        </p:spPr>
        <p:style>
          <a:lnRef idx="2">
            <a:schemeClr val="accent6"/>
          </a:lnRef>
          <a:fillRef idx="1">
            <a:schemeClr val="lt1"/>
          </a:fillRef>
          <a:effectRef idx="0">
            <a:schemeClr val="accent6"/>
          </a:effectRef>
          <a:fontRef idx="minor"/>
        </p:style>
      </p:sp>
      <p:sp>
        <p:nvSpPr>
          <p:cNvPr id="376" name="CustomShape 13"/>
          <p:cNvSpPr/>
          <p:nvPr/>
        </p:nvSpPr>
        <p:spPr>
          <a:xfrm>
            <a:off x="197640" y="32400"/>
            <a:ext cx="8890920" cy="498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378" name="TextShape 2"/>
          <p:cNvSpPr txBox="1"/>
          <p:nvPr/>
        </p:nvSpPr>
        <p:spPr>
          <a:xfrm>
            <a:off x="6458040" y="6356520"/>
            <a:ext cx="2057040" cy="364680"/>
          </a:xfrm>
          <a:prstGeom prst="rect">
            <a:avLst/>
          </a:prstGeom>
          <a:noFill/>
          <a:ln>
            <a:noFill/>
          </a:ln>
        </p:spPr>
        <p:txBody>
          <a:bodyPr anchor="ctr"/>
          <a:p>
            <a:pPr algn="r">
              <a:lnSpc>
                <a:spcPct val="100000"/>
              </a:lnSpc>
            </a:pPr>
            <a:fld id="{E7BE0F24-319E-4ACD-87F6-CD53231BB137}"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379" name="CustomShape 3"/>
          <p:cNvSpPr/>
          <p:nvPr/>
        </p:nvSpPr>
        <p:spPr>
          <a:xfrm>
            <a:off x="197640" y="32400"/>
            <a:ext cx="8890920" cy="498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pic>
        <p:nvPicPr>
          <p:cNvPr id="380" name="Image 4" descr=""/>
          <p:cNvPicPr/>
          <p:nvPr/>
        </p:nvPicPr>
        <p:blipFill>
          <a:blip r:embed="rId1"/>
          <a:srcRect l="23213" t="13440" r="46638" b="10765"/>
          <a:stretch/>
        </p:blipFill>
        <p:spPr>
          <a:xfrm>
            <a:off x="1086840" y="754920"/>
            <a:ext cx="3922200" cy="5544000"/>
          </a:xfrm>
          <a:prstGeom prst="rect">
            <a:avLst/>
          </a:prstGeom>
          <a:ln>
            <a:noFill/>
          </a:ln>
        </p:spPr>
      </p:pic>
      <p:sp>
        <p:nvSpPr>
          <p:cNvPr id="381" name="CustomShape 4"/>
          <p:cNvSpPr/>
          <p:nvPr/>
        </p:nvSpPr>
        <p:spPr>
          <a:xfrm>
            <a:off x="990720" y="2026800"/>
            <a:ext cx="4122000" cy="45360"/>
          </a:xfrm>
          <a:prstGeom prst="rect">
            <a:avLst/>
          </a:prstGeom>
          <a:ln>
            <a:noFill/>
          </a:ln>
        </p:spPr>
        <p:style>
          <a:lnRef idx="2">
            <a:schemeClr val="accent6"/>
          </a:lnRef>
          <a:fillRef idx="1">
            <a:schemeClr val="lt1"/>
          </a:fillRef>
          <a:effectRef idx="0">
            <a:schemeClr val="accent6"/>
          </a:effectRef>
          <a:fontRef idx="minor"/>
        </p:style>
      </p:sp>
      <p:sp>
        <p:nvSpPr>
          <p:cNvPr id="382" name="CustomShape 5"/>
          <p:cNvSpPr/>
          <p:nvPr/>
        </p:nvSpPr>
        <p:spPr>
          <a:xfrm>
            <a:off x="1158120" y="2507040"/>
            <a:ext cx="4122000" cy="45360"/>
          </a:xfrm>
          <a:prstGeom prst="rect">
            <a:avLst/>
          </a:prstGeom>
          <a:ln>
            <a:noFill/>
          </a:ln>
        </p:spPr>
        <p:style>
          <a:lnRef idx="2">
            <a:schemeClr val="accent6"/>
          </a:lnRef>
          <a:fillRef idx="1">
            <a:schemeClr val="lt1"/>
          </a:fillRef>
          <a:effectRef idx="0">
            <a:schemeClr val="accent6"/>
          </a:effectRef>
          <a:fontRef idx="minor"/>
        </p:style>
      </p:sp>
      <p:sp>
        <p:nvSpPr>
          <p:cNvPr id="383" name="CustomShape 6"/>
          <p:cNvSpPr/>
          <p:nvPr/>
        </p:nvSpPr>
        <p:spPr>
          <a:xfrm>
            <a:off x="967680" y="3322080"/>
            <a:ext cx="4122000" cy="45360"/>
          </a:xfrm>
          <a:prstGeom prst="rect">
            <a:avLst/>
          </a:prstGeom>
          <a:ln>
            <a:noFill/>
          </a:ln>
        </p:spPr>
        <p:style>
          <a:lnRef idx="2">
            <a:schemeClr val="accent6"/>
          </a:lnRef>
          <a:fillRef idx="1">
            <a:schemeClr val="lt1"/>
          </a:fillRef>
          <a:effectRef idx="0">
            <a:schemeClr val="accent6"/>
          </a:effectRef>
          <a:fontRef idx="minor"/>
        </p:style>
      </p:sp>
      <p:sp>
        <p:nvSpPr>
          <p:cNvPr id="384" name="CustomShape 7"/>
          <p:cNvSpPr/>
          <p:nvPr/>
        </p:nvSpPr>
        <p:spPr>
          <a:xfrm>
            <a:off x="967680" y="2507040"/>
            <a:ext cx="4122000" cy="45360"/>
          </a:xfrm>
          <a:prstGeom prst="rect">
            <a:avLst/>
          </a:prstGeom>
          <a:ln>
            <a:noFill/>
          </a:ln>
        </p:spPr>
        <p:style>
          <a:lnRef idx="2">
            <a:schemeClr val="accent6"/>
          </a:lnRef>
          <a:fillRef idx="1">
            <a:schemeClr val="lt1"/>
          </a:fillRef>
          <a:effectRef idx="0">
            <a:schemeClr val="accent6"/>
          </a:effectRef>
          <a:fontRef idx="minor"/>
        </p:style>
      </p:sp>
      <p:sp>
        <p:nvSpPr>
          <p:cNvPr id="385" name="CustomShape 8"/>
          <p:cNvSpPr/>
          <p:nvPr/>
        </p:nvSpPr>
        <p:spPr>
          <a:xfrm>
            <a:off x="990720" y="3652560"/>
            <a:ext cx="4122000" cy="45360"/>
          </a:xfrm>
          <a:prstGeom prst="rect">
            <a:avLst/>
          </a:prstGeom>
          <a:ln>
            <a:noFill/>
          </a:ln>
        </p:spPr>
        <p:style>
          <a:lnRef idx="2">
            <a:schemeClr val="accent6"/>
          </a:lnRef>
          <a:fillRef idx="1">
            <a:schemeClr val="lt1"/>
          </a:fillRef>
          <a:effectRef idx="0">
            <a:schemeClr val="accent6"/>
          </a:effectRef>
          <a:fontRef idx="minor"/>
        </p:style>
      </p:sp>
      <p:sp>
        <p:nvSpPr>
          <p:cNvPr id="386" name="CustomShape 9"/>
          <p:cNvSpPr/>
          <p:nvPr/>
        </p:nvSpPr>
        <p:spPr>
          <a:xfrm>
            <a:off x="1325880" y="3528000"/>
            <a:ext cx="1066320" cy="129240"/>
          </a:xfrm>
          <a:prstGeom prst="rect">
            <a:avLst/>
          </a:prstGeom>
          <a:ln>
            <a:noFill/>
          </a:ln>
        </p:spPr>
        <p:style>
          <a:lnRef idx="2">
            <a:schemeClr val="accent6"/>
          </a:lnRef>
          <a:fillRef idx="1">
            <a:schemeClr val="lt1"/>
          </a:fillRef>
          <a:effectRef idx="0">
            <a:schemeClr val="accent6"/>
          </a:effectRef>
          <a:fontRef idx="minor"/>
        </p:style>
      </p:sp>
      <p:sp>
        <p:nvSpPr>
          <p:cNvPr id="387" name="CustomShape 10"/>
          <p:cNvSpPr/>
          <p:nvPr/>
        </p:nvSpPr>
        <p:spPr>
          <a:xfrm>
            <a:off x="5509440" y="726840"/>
            <a:ext cx="2491560" cy="5763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rPr>
              <a:t>Début du bulletin de paye</a:t>
            </a:r>
            <a:endParaRPr b="0" lang="fr-FR" sz="1800" spc="-1" strike="noStrike">
              <a:solidFill>
                <a:srgbClr val="000000"/>
              </a:solidFill>
              <a:uFill>
                <a:solidFill>
                  <a:srgbClr val="ffffff"/>
                </a:solidFill>
              </a:uFill>
              <a:latin typeface="Arial"/>
            </a:endParaRPr>
          </a:p>
        </p:txBody>
      </p:sp>
      <p:sp>
        <p:nvSpPr>
          <p:cNvPr id="388" name="CustomShape 11"/>
          <p:cNvSpPr/>
          <p:nvPr/>
        </p:nvSpPr>
        <p:spPr>
          <a:xfrm>
            <a:off x="5475600" y="1249560"/>
            <a:ext cx="2666520" cy="10638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rPr>
              <a:t>Caractéristiques de l’agent : nom, prénom, matricule, statut, grade, échelon, indice…</a:t>
            </a:r>
            <a:endParaRPr b="0" lang="fr-FR" sz="1800" spc="-1" strike="noStrike">
              <a:solidFill>
                <a:srgbClr val="000000"/>
              </a:solidFill>
              <a:uFill>
                <a:solidFill>
                  <a:srgbClr val="ffffff"/>
                </a:solidFill>
              </a:uFill>
              <a:latin typeface="Arial"/>
            </a:endParaRPr>
          </a:p>
        </p:txBody>
      </p:sp>
      <p:sp>
        <p:nvSpPr>
          <p:cNvPr id="389" name="CustomShape 12"/>
          <p:cNvSpPr/>
          <p:nvPr/>
        </p:nvSpPr>
        <p:spPr>
          <a:xfrm>
            <a:off x="6027480" y="3762000"/>
            <a:ext cx="1885680" cy="5763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rPr>
              <a:t>Service, NBI, quotité</a:t>
            </a:r>
            <a:endParaRPr b="0" lang="fr-FR" sz="1800" spc="-1" strike="noStrike">
              <a:solidFill>
                <a:srgbClr val="000000"/>
              </a:solidFill>
              <a:uFill>
                <a:solidFill>
                  <a:srgbClr val="ffffff"/>
                </a:solidFill>
              </a:uFill>
              <a:latin typeface="Arial"/>
            </a:endParaRPr>
          </a:p>
        </p:txBody>
      </p:sp>
      <p:sp>
        <p:nvSpPr>
          <p:cNvPr id="390" name="CustomShape 13"/>
          <p:cNvSpPr/>
          <p:nvPr/>
        </p:nvSpPr>
        <p:spPr>
          <a:xfrm>
            <a:off x="6164640" y="4329360"/>
            <a:ext cx="1797840" cy="13071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rPr>
              <a:t>Début des lignes de paye : Traitement, Indemnités, Cotisations…</a:t>
            </a:r>
            <a:endParaRPr b="0" lang="fr-FR" sz="1800" spc="-1" strike="noStrike">
              <a:solidFill>
                <a:srgbClr val="000000"/>
              </a:solidFill>
              <a:uFill>
                <a:solidFill>
                  <a:srgbClr val="ffffff"/>
                </a:solidFill>
              </a:uFill>
              <a:latin typeface="Arial"/>
            </a:endParaRPr>
          </a:p>
        </p:txBody>
      </p:sp>
      <p:sp>
        <p:nvSpPr>
          <p:cNvPr id="391" name="CustomShape 14"/>
          <p:cNvSpPr/>
          <p:nvPr/>
        </p:nvSpPr>
        <p:spPr>
          <a:xfrm flipH="1">
            <a:off x="3890160" y="1788120"/>
            <a:ext cx="1584360" cy="360"/>
          </a:xfrm>
          <a:custGeom>
            <a:avLst/>
            <a:gdLst/>
            <a:ahLst/>
            <a:rect l="l" t="t" r="r" b="b"/>
            <a:pathLst>
              <a:path w="21600" h="21600">
                <a:moveTo>
                  <a:pt x="0" y="0"/>
                </a:moveTo>
                <a:lnTo>
                  <a:pt x="21600" y="21600"/>
                </a:lnTo>
              </a:path>
            </a:pathLst>
          </a:custGeom>
          <a:noFill/>
          <a:ln>
            <a:tailEnd len="med" type="triangle" w="med"/>
          </a:ln>
        </p:spPr>
        <p:style>
          <a:lnRef idx="1">
            <a:schemeClr val="accent2"/>
          </a:lnRef>
          <a:fillRef idx="0">
            <a:schemeClr val="accent2"/>
          </a:fillRef>
          <a:effectRef idx="0">
            <a:schemeClr val="accent2"/>
          </a:effectRef>
          <a:fontRef idx="minor"/>
        </p:style>
      </p:sp>
      <p:sp>
        <p:nvSpPr>
          <p:cNvPr id="392" name="CustomShape 15"/>
          <p:cNvSpPr/>
          <p:nvPr/>
        </p:nvSpPr>
        <p:spPr>
          <a:xfrm flipH="1">
            <a:off x="4683240" y="3931560"/>
            <a:ext cx="1327680" cy="360"/>
          </a:xfrm>
          <a:custGeom>
            <a:avLst/>
            <a:gdLst/>
            <a:ahLst/>
            <a:rect l="l" t="t" r="r" b="b"/>
            <a:pathLst>
              <a:path w="21600" h="21600">
                <a:moveTo>
                  <a:pt x="0" y="0"/>
                </a:moveTo>
                <a:lnTo>
                  <a:pt x="21600" y="21600"/>
                </a:lnTo>
              </a:path>
            </a:pathLst>
          </a:custGeom>
          <a:noFill/>
          <a:ln>
            <a:tailEnd len="med" type="triangle" w="med"/>
          </a:ln>
        </p:spPr>
        <p:style>
          <a:lnRef idx="1">
            <a:schemeClr val="accent2"/>
          </a:lnRef>
          <a:fillRef idx="0">
            <a:schemeClr val="accent2"/>
          </a:fillRef>
          <a:effectRef idx="0">
            <a:schemeClr val="accent2"/>
          </a:effectRef>
          <a:fontRef idx="minor"/>
        </p:style>
      </p:sp>
      <p:sp>
        <p:nvSpPr>
          <p:cNvPr id="393" name="CustomShape 16"/>
          <p:cNvSpPr/>
          <p:nvPr/>
        </p:nvSpPr>
        <p:spPr>
          <a:xfrm flipH="1">
            <a:off x="2542320" y="4915080"/>
            <a:ext cx="3571560" cy="9000"/>
          </a:xfrm>
          <a:custGeom>
            <a:avLst/>
            <a:gdLst/>
            <a:ahLst/>
            <a:rect l="l" t="t" r="r" b="b"/>
            <a:pathLst>
              <a:path w="21600" h="21600">
                <a:moveTo>
                  <a:pt x="0" y="0"/>
                </a:moveTo>
                <a:lnTo>
                  <a:pt x="21600" y="21600"/>
                </a:lnTo>
              </a:path>
            </a:pathLst>
          </a:custGeom>
          <a:noFill/>
          <a:ln>
            <a:tailEnd len="med" type="triangle" w="med"/>
          </a:ln>
        </p:spPr>
        <p:style>
          <a:lnRef idx="1">
            <a:schemeClr val="accent2"/>
          </a:lnRef>
          <a:fillRef idx="0">
            <a:schemeClr val="accent2"/>
          </a:fillRef>
          <a:effectRef idx="0">
            <a:schemeClr val="accent2"/>
          </a:effectRef>
          <a:fontRef idx="minor"/>
        </p:style>
      </p:sp>
      <p:sp>
        <p:nvSpPr>
          <p:cNvPr id="394" name="CustomShape 17"/>
          <p:cNvSpPr/>
          <p:nvPr/>
        </p:nvSpPr>
        <p:spPr>
          <a:xfrm>
            <a:off x="1325880" y="4748040"/>
            <a:ext cx="1216800" cy="24264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395" name="CustomShape 18"/>
          <p:cNvSpPr/>
          <p:nvPr/>
        </p:nvSpPr>
        <p:spPr>
          <a:xfrm>
            <a:off x="1158120" y="3602520"/>
            <a:ext cx="1384560" cy="62640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396" name="CustomShape 19"/>
          <p:cNvSpPr/>
          <p:nvPr/>
        </p:nvSpPr>
        <p:spPr>
          <a:xfrm>
            <a:off x="1240200" y="927000"/>
            <a:ext cx="855000" cy="16020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397" name="CustomShape 20"/>
          <p:cNvSpPr/>
          <p:nvPr/>
        </p:nvSpPr>
        <p:spPr>
          <a:xfrm>
            <a:off x="990720" y="647640"/>
            <a:ext cx="2037960" cy="27936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398" name="CustomShape 21"/>
          <p:cNvSpPr/>
          <p:nvPr/>
        </p:nvSpPr>
        <p:spPr>
          <a:xfrm flipH="1">
            <a:off x="3041640" y="896040"/>
            <a:ext cx="2411640" cy="360"/>
          </a:xfrm>
          <a:custGeom>
            <a:avLst/>
            <a:gdLst/>
            <a:ahLst/>
            <a:rect l="l" t="t" r="r" b="b"/>
            <a:pathLst>
              <a:path w="21600" h="21600">
                <a:moveTo>
                  <a:pt x="0" y="0"/>
                </a:moveTo>
                <a:lnTo>
                  <a:pt x="21600" y="21600"/>
                </a:lnTo>
              </a:path>
            </a:pathLst>
          </a:custGeom>
          <a:noFill/>
          <a:ln>
            <a:tailEnd len="med" type="triangle" w="med"/>
          </a:ln>
        </p:spPr>
        <p:style>
          <a:lnRef idx="1">
            <a:schemeClr val="accent2"/>
          </a:lnRef>
          <a:fillRef idx="0">
            <a:schemeClr val="accent2"/>
          </a:fillRef>
          <a:effectRef idx="0">
            <a:schemeClr val="accent2"/>
          </a:effectRef>
          <a:fontRef idx="minor"/>
        </p:style>
      </p:sp>
      <p:sp>
        <p:nvSpPr>
          <p:cNvPr id="399" name="CustomShape 22"/>
          <p:cNvSpPr/>
          <p:nvPr/>
        </p:nvSpPr>
        <p:spPr>
          <a:xfrm>
            <a:off x="3940200" y="5363280"/>
            <a:ext cx="1413000" cy="5770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rPr>
              <a:t>Libellé et Montant</a:t>
            </a:r>
            <a:endParaRPr b="0" lang="fr-FR" sz="1800" spc="-1" strike="noStrike">
              <a:solidFill>
                <a:srgbClr val="000000"/>
              </a:solidFill>
              <a:uFill>
                <a:solidFill>
                  <a:srgbClr val="ffffff"/>
                </a:solidFill>
              </a:uFill>
              <a:latin typeface="Arial"/>
            </a:endParaRPr>
          </a:p>
        </p:txBody>
      </p:sp>
      <p:sp>
        <p:nvSpPr>
          <p:cNvPr id="400" name="CustomShape 23"/>
          <p:cNvSpPr/>
          <p:nvPr/>
        </p:nvSpPr>
        <p:spPr>
          <a:xfrm flipH="1" flipV="1">
            <a:off x="3523680" y="5285520"/>
            <a:ext cx="366120" cy="294840"/>
          </a:xfrm>
          <a:custGeom>
            <a:avLst/>
            <a:gdLst/>
            <a:ahLst/>
            <a:rect l="l" t="t" r="r" b="b"/>
            <a:pathLst>
              <a:path w="21600" h="21600">
                <a:moveTo>
                  <a:pt x="0" y="0"/>
                </a:moveTo>
                <a:lnTo>
                  <a:pt x="21600" y="21600"/>
                </a:lnTo>
              </a:path>
            </a:pathLst>
          </a:custGeom>
          <a:noFill/>
          <a:ln>
            <a:tailEnd len="med" type="triangle" w="med"/>
          </a:ln>
        </p:spPr>
        <p:style>
          <a:lnRef idx="1">
            <a:schemeClr val="accent2"/>
          </a:lnRef>
          <a:fillRef idx="0">
            <a:schemeClr val="accent2"/>
          </a:fillRef>
          <a:effectRef idx="0">
            <a:schemeClr val="accent2"/>
          </a:effectRef>
          <a:fontRef idx="minor"/>
        </p:style>
      </p:sp>
      <p:sp>
        <p:nvSpPr>
          <p:cNvPr id="401" name="CustomShape 24"/>
          <p:cNvSpPr/>
          <p:nvPr/>
        </p:nvSpPr>
        <p:spPr>
          <a:xfrm flipH="1">
            <a:off x="2818800" y="5652720"/>
            <a:ext cx="1071000" cy="176040"/>
          </a:xfrm>
          <a:custGeom>
            <a:avLst/>
            <a:gdLst/>
            <a:ahLst/>
            <a:rect l="l" t="t" r="r" b="b"/>
            <a:pathLst>
              <a:path w="21600" h="21600">
                <a:moveTo>
                  <a:pt x="0" y="0"/>
                </a:moveTo>
                <a:lnTo>
                  <a:pt x="21600" y="21600"/>
                </a:lnTo>
              </a:path>
            </a:pathLst>
          </a:custGeom>
          <a:noFill/>
          <a:ln>
            <a:tailEnd len="med" type="triangle" w="med"/>
          </a:ln>
        </p:spPr>
        <p:style>
          <a:lnRef idx="1">
            <a:schemeClr val="accent2"/>
          </a:lnRef>
          <a:fillRef idx="0">
            <a:schemeClr val="accent2"/>
          </a:fillRef>
          <a:effectRef idx="0">
            <a:schemeClr val="accent2"/>
          </a:effectRef>
          <a:fontRef idx="minor"/>
        </p:style>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403" name="TextShape 2"/>
          <p:cNvSpPr txBox="1"/>
          <p:nvPr/>
        </p:nvSpPr>
        <p:spPr>
          <a:xfrm>
            <a:off x="6458040" y="6356520"/>
            <a:ext cx="2057040" cy="364680"/>
          </a:xfrm>
          <a:prstGeom prst="rect">
            <a:avLst/>
          </a:prstGeom>
          <a:noFill/>
          <a:ln>
            <a:noFill/>
          </a:ln>
        </p:spPr>
        <p:txBody>
          <a:bodyPr anchor="ctr"/>
          <a:p>
            <a:pPr algn="r">
              <a:lnSpc>
                <a:spcPct val="100000"/>
              </a:lnSpc>
            </a:pPr>
            <a:fld id="{126C5372-03DC-434F-9C4E-0B1A4FEE77B6}"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404" name="CustomShape 3"/>
          <p:cNvSpPr/>
          <p:nvPr/>
        </p:nvSpPr>
        <p:spPr>
          <a:xfrm>
            <a:off x="197640" y="32400"/>
            <a:ext cx="8890920" cy="498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pic>
        <p:nvPicPr>
          <p:cNvPr id="405" name="Image 6" descr=""/>
          <p:cNvPicPr/>
          <p:nvPr/>
        </p:nvPicPr>
        <p:blipFill>
          <a:blip r:embed="rId1"/>
          <a:srcRect l="25841" t="15365" r="51318" b="23957"/>
          <a:stretch/>
        </p:blipFill>
        <p:spPr>
          <a:xfrm>
            <a:off x="600480" y="895320"/>
            <a:ext cx="3799800" cy="5675400"/>
          </a:xfrm>
          <a:prstGeom prst="rect">
            <a:avLst/>
          </a:prstGeom>
          <a:ln>
            <a:noFill/>
          </a:ln>
        </p:spPr>
      </p:pic>
      <p:sp>
        <p:nvSpPr>
          <p:cNvPr id="406" name="CustomShape 4"/>
          <p:cNvSpPr/>
          <p:nvPr/>
        </p:nvSpPr>
        <p:spPr>
          <a:xfrm>
            <a:off x="2445480" y="2462760"/>
            <a:ext cx="2638080" cy="5763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rPr>
              <a:t>Dernière ligne de cotisation</a:t>
            </a:r>
            <a:endParaRPr b="0" lang="fr-FR" sz="1800" spc="-1" strike="noStrike">
              <a:solidFill>
                <a:srgbClr val="000000"/>
              </a:solidFill>
              <a:uFill>
                <a:solidFill>
                  <a:srgbClr val="ffffff"/>
                </a:solidFill>
              </a:uFill>
              <a:latin typeface="Arial"/>
            </a:endParaRPr>
          </a:p>
        </p:txBody>
      </p:sp>
      <p:sp>
        <p:nvSpPr>
          <p:cNvPr id="407" name="CustomShape 5"/>
          <p:cNvSpPr/>
          <p:nvPr/>
        </p:nvSpPr>
        <p:spPr>
          <a:xfrm>
            <a:off x="4806360" y="2678400"/>
            <a:ext cx="2638080" cy="3337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rPr>
              <a:t>Fin des lignes de paye</a:t>
            </a:r>
            <a:endParaRPr b="0" lang="fr-FR" sz="1800" spc="-1" strike="noStrike">
              <a:solidFill>
                <a:srgbClr val="000000"/>
              </a:solidFill>
              <a:uFill>
                <a:solidFill>
                  <a:srgbClr val="ffffff"/>
                </a:solidFill>
              </a:uFill>
              <a:latin typeface="Arial"/>
            </a:endParaRPr>
          </a:p>
        </p:txBody>
      </p:sp>
      <p:sp>
        <p:nvSpPr>
          <p:cNvPr id="408" name="CustomShape 6"/>
          <p:cNvSpPr/>
          <p:nvPr/>
        </p:nvSpPr>
        <p:spPr>
          <a:xfrm>
            <a:off x="4730400" y="4124160"/>
            <a:ext cx="2714400" cy="8514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rPr>
              <a:t>Nombre d’heures, Brut et Net, Cumuls annuels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09" name="CustomShape 7"/>
          <p:cNvSpPr/>
          <p:nvPr/>
        </p:nvSpPr>
        <p:spPr>
          <a:xfrm>
            <a:off x="4276800" y="5769000"/>
            <a:ext cx="2857320" cy="5770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rPr>
              <a:t>Fin du bulletin de paye</a:t>
            </a:r>
            <a:endParaRPr b="0" lang="fr-FR" sz="18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Calibri"/>
              </a:rPr>
              <a:t>Bulletin de paye suivant</a:t>
            </a:r>
            <a:endParaRPr b="0" lang="fr-FR" sz="1800" spc="-1" strike="noStrike">
              <a:solidFill>
                <a:srgbClr val="000000"/>
              </a:solidFill>
              <a:uFill>
                <a:solidFill>
                  <a:srgbClr val="ffffff"/>
                </a:solidFill>
              </a:uFill>
              <a:latin typeface="Arial"/>
            </a:endParaRPr>
          </a:p>
        </p:txBody>
      </p:sp>
      <p:sp>
        <p:nvSpPr>
          <p:cNvPr id="410" name="CustomShape 8"/>
          <p:cNvSpPr/>
          <p:nvPr/>
        </p:nvSpPr>
        <p:spPr>
          <a:xfrm flipH="1">
            <a:off x="2828160" y="6356520"/>
            <a:ext cx="1447560" cy="360"/>
          </a:xfrm>
          <a:custGeom>
            <a:avLst/>
            <a:gdLst/>
            <a:ahLst/>
            <a:rect l="l" t="t" r="r" b="b"/>
            <a:pathLst>
              <a:path w="21600" h="21600">
                <a:moveTo>
                  <a:pt x="0" y="0"/>
                </a:moveTo>
                <a:lnTo>
                  <a:pt x="21600" y="21600"/>
                </a:lnTo>
              </a:path>
            </a:pathLst>
          </a:custGeom>
          <a:noFill/>
          <a:ln w="28440">
            <a:tailEnd len="med" type="triangle" w="med"/>
          </a:ln>
        </p:spPr>
        <p:style>
          <a:lnRef idx="1">
            <a:schemeClr val="accent2"/>
          </a:lnRef>
          <a:fillRef idx="0">
            <a:schemeClr val="accent2"/>
          </a:fillRef>
          <a:effectRef idx="0">
            <a:schemeClr val="accent2"/>
          </a:effectRef>
          <a:fontRef idx="minor"/>
        </p:style>
      </p:sp>
      <p:sp>
        <p:nvSpPr>
          <p:cNvPr id="411" name="CustomShape 9"/>
          <p:cNvSpPr/>
          <p:nvPr/>
        </p:nvSpPr>
        <p:spPr>
          <a:xfrm flipH="1">
            <a:off x="2438280" y="2891520"/>
            <a:ext cx="2228400" cy="12240"/>
          </a:xfrm>
          <a:custGeom>
            <a:avLst/>
            <a:gdLst/>
            <a:ahLst/>
            <a:rect l="l" t="t" r="r" b="b"/>
            <a:pathLst>
              <a:path w="21600" h="21600">
                <a:moveTo>
                  <a:pt x="0" y="0"/>
                </a:moveTo>
                <a:lnTo>
                  <a:pt x="21600" y="21600"/>
                </a:lnTo>
              </a:path>
            </a:pathLst>
          </a:custGeom>
          <a:noFill/>
          <a:ln w="28440">
            <a:tailEnd len="med" type="triangle" w="med"/>
          </a:ln>
        </p:spPr>
        <p:style>
          <a:lnRef idx="1">
            <a:schemeClr val="accent2"/>
          </a:lnRef>
          <a:fillRef idx="0">
            <a:schemeClr val="accent2"/>
          </a:fillRef>
          <a:effectRef idx="0">
            <a:schemeClr val="accent2"/>
          </a:effectRef>
          <a:fontRef idx="minor"/>
        </p:style>
      </p:sp>
      <p:sp>
        <p:nvSpPr>
          <p:cNvPr id="412" name="CustomShape 10"/>
          <p:cNvSpPr/>
          <p:nvPr/>
        </p:nvSpPr>
        <p:spPr>
          <a:xfrm>
            <a:off x="705240" y="2801160"/>
            <a:ext cx="1599840" cy="25560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413" name="CustomShape 11"/>
          <p:cNvSpPr/>
          <p:nvPr/>
        </p:nvSpPr>
        <p:spPr>
          <a:xfrm>
            <a:off x="492840" y="6027120"/>
            <a:ext cx="2222640" cy="58428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576360" y="1449360"/>
            <a:ext cx="7989480" cy="717120"/>
          </a:xfrm>
          <a:prstGeom prst="rect">
            <a:avLst/>
          </a:prstGeom>
          <a:noFill/>
          <a:ln>
            <a:no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pic>
        <p:nvPicPr>
          <p:cNvPr id="415" name="Image 263" descr=""/>
          <p:cNvPicPr/>
          <p:nvPr/>
        </p:nvPicPr>
        <p:blipFill>
          <a:blip r:embed="rId1"/>
          <a:srcRect l="34251" t="328" r="21603" b="33895"/>
          <a:stretch/>
        </p:blipFill>
        <p:spPr>
          <a:xfrm>
            <a:off x="2144880" y="1166400"/>
            <a:ext cx="4979880" cy="3724920"/>
          </a:xfrm>
          <a:prstGeom prst="rect">
            <a:avLst/>
          </a:prstGeom>
          <a:ln>
            <a:noFill/>
          </a:ln>
        </p:spPr>
      </p:pic>
      <p:sp>
        <p:nvSpPr>
          <p:cNvPr id="416" name="CustomShape 2"/>
          <p:cNvSpPr/>
          <p:nvPr/>
        </p:nvSpPr>
        <p:spPr>
          <a:xfrm>
            <a:off x="189360" y="29772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INCLURE OU EXCLURE CERTAINS BUDGETS OU FICHIERS</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417" name="CustomShape 3"/>
          <p:cNvSpPr/>
          <p:nvPr/>
        </p:nvSpPr>
        <p:spPr>
          <a:xfrm>
            <a:off x="87480" y="5495040"/>
            <a:ext cx="8691480" cy="6004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18" name="CustomShape 4"/>
          <p:cNvSpPr/>
          <p:nvPr/>
        </p:nvSpPr>
        <p:spPr>
          <a:xfrm>
            <a:off x="1332000" y="6321600"/>
            <a:ext cx="6477840" cy="177120"/>
          </a:xfrm>
          <a:prstGeom prst="rect">
            <a:avLst/>
          </a:prstGeom>
          <a:noFill/>
          <a:ln>
            <a:noFill/>
          </a:ln>
        </p:spPr>
        <p:style>
          <a:lnRef idx="0"/>
          <a:fillRef idx="0"/>
          <a:effectRef idx="0"/>
          <a:fontRef idx="minor"/>
        </p:style>
      </p:sp>
      <p:sp>
        <p:nvSpPr>
          <p:cNvPr id="419" name="CustomShape 5"/>
          <p:cNvSpPr/>
          <p:nvPr/>
        </p:nvSpPr>
        <p:spPr>
          <a:xfrm>
            <a:off x="576000" y="5117400"/>
            <a:ext cx="8118000" cy="857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Les</a:t>
            </a:r>
            <a:r>
              <a:rPr b="0" lang="fr-FR" sz="1800" spc="-1" strike="noStrike">
                <a:solidFill>
                  <a:srgbClr val="6600cc"/>
                </a:solidFill>
                <a:uFill>
                  <a:solidFill>
                    <a:srgbClr val="ffffff"/>
                  </a:solidFill>
                </a:uFill>
                <a:latin typeface="Arial"/>
                <a:ea typeface="DejaVu Sans"/>
              </a:rPr>
              <a:t> </a:t>
            </a:r>
            <a:r>
              <a:rPr b="0" lang="fr-FR" sz="1800" spc="-1" strike="noStrike">
                <a:solidFill>
                  <a:srgbClr val="000000"/>
                </a:solidFill>
                <a:uFill>
                  <a:solidFill>
                    <a:srgbClr val="ffffff"/>
                  </a:solidFill>
                </a:uFill>
                <a:latin typeface="Arial"/>
                <a:ea typeface="DejaVu Sans"/>
              </a:rPr>
              <a:t>budgets importés sont identifiés par nomenclature comptable M14-M4-etc. Exclure le budget principal ou le (s) budget(s) annexe(s).</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70c0"/>
                </a:solidFill>
                <a:uFill>
                  <a:solidFill>
                    <a:srgbClr val="ffffff"/>
                  </a:solidFill>
                </a:uFill>
                <a:latin typeface="Arial"/>
                <a:ea typeface="DejaVu Sans"/>
              </a:rPr>
              <a:t>Clic droit sur le budget et sélectionner « Exclure ».</a:t>
            </a:r>
            <a:r>
              <a:rPr b="1"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On peut réinclure par la suite (clic droit puis Inclure). </a:t>
            </a:r>
            <a:r>
              <a:rPr b="0" lang="fr-FR" sz="1800" spc="-1" strike="noStrike">
                <a:solidFill>
                  <a:srgbClr val="0070c0"/>
                </a:solidFill>
                <a:uFill>
                  <a:solidFill>
                    <a:srgbClr val="ffffff"/>
                  </a:solidFill>
                </a:uFill>
                <a:latin typeface="Calibri"/>
                <a:ea typeface="DejaVu Sans"/>
              </a:rPr>
              <a:t>Même manipulation pour les fichiers.</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20" name="TextShape 6"/>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421" name="TextShape 7"/>
          <p:cNvSpPr txBox="1"/>
          <p:nvPr/>
        </p:nvSpPr>
        <p:spPr>
          <a:xfrm>
            <a:off x="6458040" y="6356520"/>
            <a:ext cx="2057040" cy="364680"/>
          </a:xfrm>
          <a:prstGeom prst="rect">
            <a:avLst/>
          </a:prstGeom>
          <a:noFill/>
          <a:ln>
            <a:noFill/>
          </a:ln>
        </p:spPr>
        <p:txBody>
          <a:bodyPr anchor="ctr"/>
          <a:p>
            <a:pPr algn="r">
              <a:lnSpc>
                <a:spcPct val="100000"/>
              </a:lnSpc>
            </a:pPr>
            <a:fld id="{FB21C0BE-6F34-4862-A617-063A95D5B074}"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423" name="TextShape 2"/>
          <p:cNvSpPr txBox="1"/>
          <p:nvPr/>
        </p:nvSpPr>
        <p:spPr>
          <a:xfrm>
            <a:off x="6458040" y="6356520"/>
            <a:ext cx="2057040" cy="364680"/>
          </a:xfrm>
          <a:prstGeom prst="rect">
            <a:avLst/>
          </a:prstGeom>
          <a:noFill/>
          <a:ln>
            <a:noFill/>
          </a:ln>
        </p:spPr>
        <p:txBody>
          <a:bodyPr anchor="ctr"/>
          <a:p>
            <a:pPr algn="r">
              <a:lnSpc>
                <a:spcPct val="100000"/>
              </a:lnSpc>
            </a:pPr>
            <a:fld id="{ABC23659-7D63-45AF-BD7A-4C990360B82E}"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424" name="Image 3" descr=""/>
          <p:cNvPicPr/>
          <p:nvPr/>
        </p:nvPicPr>
        <p:blipFill>
          <a:blip r:embed="rId1"/>
          <a:srcRect l="70754" t="-256" r="-95" b="32091"/>
          <a:stretch/>
        </p:blipFill>
        <p:spPr>
          <a:xfrm>
            <a:off x="5832360" y="1242360"/>
            <a:ext cx="2682360" cy="3890160"/>
          </a:xfrm>
          <a:prstGeom prst="rect">
            <a:avLst/>
          </a:prstGeom>
          <a:ln>
            <a:noFill/>
          </a:ln>
        </p:spPr>
      </p:pic>
      <p:sp>
        <p:nvSpPr>
          <p:cNvPr id="425" name="CustomShape 3"/>
          <p:cNvSpPr/>
          <p:nvPr/>
        </p:nvSpPr>
        <p:spPr>
          <a:xfrm flipV="1">
            <a:off x="4322880" y="3035880"/>
            <a:ext cx="2768760" cy="828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426" name="CustomShape 4"/>
          <p:cNvSpPr/>
          <p:nvPr/>
        </p:nvSpPr>
        <p:spPr>
          <a:xfrm>
            <a:off x="458280" y="2818080"/>
            <a:ext cx="3950640" cy="638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Tirer ici pour l’agrandir vers la gauche</a:t>
            </a:r>
            <a:endParaRPr b="0" lang="fr-FR" sz="1800" spc="-1" strike="noStrike">
              <a:solidFill>
                <a:srgbClr val="000000"/>
              </a:solidFill>
              <a:uFill>
                <a:solidFill>
                  <a:srgbClr val="ffffff"/>
                </a:solidFill>
              </a:uFill>
              <a:latin typeface="Arial"/>
            </a:endParaRPr>
          </a:p>
        </p:txBody>
      </p:sp>
      <p:sp>
        <p:nvSpPr>
          <p:cNvPr id="427" name="CustomShape 5"/>
          <p:cNvSpPr/>
          <p:nvPr/>
        </p:nvSpPr>
        <p:spPr>
          <a:xfrm flipV="1">
            <a:off x="4840560" y="1738800"/>
            <a:ext cx="3507840" cy="252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428" name="CustomShape 6"/>
          <p:cNvSpPr/>
          <p:nvPr/>
        </p:nvSpPr>
        <p:spPr>
          <a:xfrm>
            <a:off x="1170000" y="1554840"/>
            <a:ext cx="3950640" cy="639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Cliquer ici pour le détacher de l’interface</a:t>
            </a:r>
            <a:endParaRPr b="0" lang="fr-FR" sz="1800" spc="-1" strike="noStrike">
              <a:solidFill>
                <a:srgbClr val="000000"/>
              </a:solidFill>
              <a:uFill>
                <a:solidFill>
                  <a:srgbClr val="ffffff"/>
                </a:solidFill>
              </a:uFill>
              <a:latin typeface="Arial"/>
            </a:endParaRPr>
          </a:p>
        </p:txBody>
      </p:sp>
      <p:sp>
        <p:nvSpPr>
          <p:cNvPr id="429" name="CustomShape 7"/>
          <p:cNvSpPr/>
          <p:nvPr/>
        </p:nvSpPr>
        <p:spPr>
          <a:xfrm>
            <a:off x="126360" y="28800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GESTIONNAIRE DE PROJET - Tableau de bord</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430" name="CustomShape 8"/>
          <p:cNvSpPr/>
          <p:nvPr/>
        </p:nvSpPr>
        <p:spPr>
          <a:xfrm flipV="1">
            <a:off x="6458040" y="5011920"/>
            <a:ext cx="1417680" cy="62064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431" name="CustomShape 9"/>
          <p:cNvSpPr/>
          <p:nvPr/>
        </p:nvSpPr>
        <p:spPr>
          <a:xfrm>
            <a:off x="2863800" y="5417280"/>
            <a:ext cx="3250800" cy="364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Barre de navigation</a:t>
            </a:r>
            <a:endParaRPr b="0" lang="fr-FR" sz="18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235080" y="1160640"/>
            <a:ext cx="8403120" cy="4750200"/>
          </a:xfrm>
          <a:prstGeom prst="rect">
            <a:avLst/>
          </a:prstGeom>
          <a:noFill/>
          <a:ln>
            <a:noFill/>
          </a:ln>
        </p:spPr>
        <p:style>
          <a:lnRef idx="0"/>
          <a:fillRef idx="0"/>
          <a:effectRef idx="0"/>
          <a:fontRef idx="minor"/>
        </p:style>
      </p:sp>
      <p:sp>
        <p:nvSpPr>
          <p:cNvPr id="163" name="CustomShape 2"/>
          <p:cNvSpPr/>
          <p:nvPr/>
        </p:nvSpPr>
        <p:spPr>
          <a:xfrm>
            <a:off x="7883640" y="6321600"/>
            <a:ext cx="897840" cy="177120"/>
          </a:xfrm>
          <a:prstGeom prst="rect">
            <a:avLst/>
          </a:prstGeom>
          <a:noFill/>
          <a:ln>
            <a:noFill/>
          </a:ln>
        </p:spPr>
        <p:style>
          <a:lnRef idx="0"/>
          <a:fillRef idx="0"/>
          <a:effectRef idx="0"/>
          <a:fontRef idx="minor"/>
        </p:style>
      </p:sp>
      <p:sp>
        <p:nvSpPr>
          <p:cNvPr id="164" name="CustomShape 3"/>
          <p:cNvSpPr/>
          <p:nvPr/>
        </p:nvSpPr>
        <p:spPr>
          <a:xfrm>
            <a:off x="168840" y="33660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SYSTÈME D’exploitation LINUX</a:t>
            </a:r>
            <a:endParaRPr b="0" lang="fr-FR" sz="1800" spc="-1" strike="noStrike">
              <a:solidFill>
                <a:srgbClr val="000000"/>
              </a:solidFill>
              <a:uFill>
                <a:solidFill>
                  <a:srgbClr val="ffffff"/>
                </a:solidFill>
              </a:uFill>
              <a:latin typeface="Arial"/>
            </a:endParaRPr>
          </a:p>
        </p:txBody>
      </p:sp>
      <p:sp>
        <p:nvSpPr>
          <p:cNvPr id="165" name="CustomShape 4"/>
          <p:cNvSpPr/>
          <p:nvPr/>
        </p:nvSpPr>
        <p:spPr>
          <a:xfrm>
            <a:off x="299880" y="1481400"/>
            <a:ext cx="8759880" cy="42051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cc"/>
              </a:buClr>
              <a:buFont typeface="Wingdings" charset="2"/>
              <a:buChar char=""/>
            </a:pPr>
            <a:r>
              <a:rPr b="1" lang="fr-FR" sz="1800" spc="-1" strike="noStrike" u="sng">
                <a:solidFill>
                  <a:srgbClr val="0000cc"/>
                </a:solidFill>
                <a:uFill>
                  <a:solidFill>
                    <a:srgbClr val="ffffff"/>
                  </a:solidFill>
                </a:uFill>
                <a:latin typeface="Arial"/>
              </a:rPr>
              <a:t>Quelques fondamentaux</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rPr>
              <a:t>Notions de base de l’environnement LINUX : menu « K », analogue du menu « Démarrer » de Windows. Pas de connexion au réseau.</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5480">
              <a:lnSpc>
                <a:spcPct val="100000"/>
              </a:lnSpc>
              <a:buClr>
                <a:srgbClr val="0000cc"/>
              </a:buClr>
              <a:buFont typeface="Wingdings" charset="2"/>
              <a:buChar char=""/>
            </a:pPr>
            <a:r>
              <a:rPr b="1" lang="fr-FR" sz="1800" spc="-1" strike="noStrike">
                <a:solidFill>
                  <a:srgbClr val="0000cc"/>
                </a:solidFill>
                <a:uFill>
                  <a:solidFill>
                    <a:srgbClr val="ffffff"/>
                  </a:solidFill>
                </a:uFill>
                <a:latin typeface="Arial"/>
              </a:rPr>
              <a:t>La sélection des éléments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1" lang="fr-FR" sz="1800" spc="-1" strike="noStrike">
                <a:solidFill>
                  <a:srgbClr val="000000"/>
                </a:solidFill>
                <a:uFill>
                  <a:solidFill>
                    <a:srgbClr val="ffffff"/>
                  </a:solidFill>
                </a:uFill>
                <a:latin typeface="Arial"/>
              </a:rPr>
              <a:t>Un simple clic suffit pour une sélection</a:t>
            </a:r>
            <a:endParaRPr b="0" lang="fr-FR"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1" lang="fr-FR" sz="1800" spc="-1" strike="noStrike">
                <a:solidFill>
                  <a:srgbClr val="000000"/>
                </a:solidFill>
                <a:uFill>
                  <a:solidFill>
                    <a:srgbClr val="ffffff"/>
                  </a:solidFill>
                </a:uFill>
                <a:latin typeface="Arial"/>
              </a:rPr>
              <a:t>Sélection d’un fichier : 1 seul clic</a:t>
            </a:r>
            <a:endParaRPr b="0" lang="fr-FR"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1" lang="fr-FR" sz="1800" spc="-1" strike="noStrike">
                <a:solidFill>
                  <a:srgbClr val="000000"/>
                </a:solidFill>
                <a:uFill>
                  <a:solidFill>
                    <a:srgbClr val="ffffff"/>
                  </a:solidFill>
                </a:uFill>
                <a:latin typeface="Arial"/>
              </a:rPr>
              <a:t>Sélection de plusieurs fichiers : 1 seul clic + touche ctrl</a:t>
            </a:r>
            <a:endParaRPr b="0" lang="fr-FR"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1" lang="fr-FR" sz="1800" spc="-1" strike="noStrike">
                <a:solidFill>
                  <a:srgbClr val="000000"/>
                </a:solidFill>
                <a:uFill>
                  <a:solidFill>
                    <a:srgbClr val="ffffff"/>
                  </a:solidFill>
                </a:uFill>
                <a:latin typeface="Arial"/>
              </a:rPr>
              <a:t>Sélection d’un groupe de fichiers contigus : 1 seul clic + touche Shift</a:t>
            </a:r>
            <a:endParaRPr b="0" lang="fr-FR" sz="1800" spc="-1" strike="noStrike">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b="1" lang="fr-FR" sz="1800" spc="-1" strike="noStrike">
                <a:solidFill>
                  <a:srgbClr val="000000"/>
                </a:solidFill>
                <a:uFill>
                  <a:solidFill>
                    <a:srgbClr val="ffffff"/>
                  </a:solidFill>
                </a:uFill>
                <a:latin typeface="Arial"/>
              </a:rPr>
              <a:t>Sélection de tous les éléments : Ctrl + A.</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166" name="TextShape 5"/>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167" name="TextShape 6"/>
          <p:cNvSpPr txBox="1"/>
          <p:nvPr/>
        </p:nvSpPr>
        <p:spPr>
          <a:xfrm>
            <a:off x="6458040" y="6356520"/>
            <a:ext cx="2057040" cy="364680"/>
          </a:xfrm>
          <a:prstGeom prst="rect">
            <a:avLst/>
          </a:prstGeom>
          <a:noFill/>
          <a:ln>
            <a:noFill/>
          </a:ln>
        </p:spPr>
        <p:txBody>
          <a:bodyPr anchor="ctr"/>
          <a:p>
            <a:pPr algn="r">
              <a:lnSpc>
                <a:spcPct val="100000"/>
              </a:lnSpc>
            </a:pPr>
            <a:fld id="{8227BA04-7C43-44DC-9A14-E9C981237A12}"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433" name="TextShape 2"/>
          <p:cNvSpPr txBox="1"/>
          <p:nvPr/>
        </p:nvSpPr>
        <p:spPr>
          <a:xfrm>
            <a:off x="6458040" y="6356520"/>
            <a:ext cx="2057040" cy="364680"/>
          </a:xfrm>
          <a:prstGeom prst="rect">
            <a:avLst/>
          </a:prstGeom>
          <a:noFill/>
          <a:ln>
            <a:noFill/>
          </a:ln>
        </p:spPr>
        <p:txBody>
          <a:bodyPr anchor="ctr"/>
          <a:p>
            <a:pPr algn="r">
              <a:lnSpc>
                <a:spcPct val="100000"/>
              </a:lnSpc>
            </a:pPr>
            <a:fld id="{E60A17F8-351C-4000-8468-26038B83274B}"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434" name="Image 3" descr=""/>
          <p:cNvPicPr/>
          <p:nvPr/>
        </p:nvPicPr>
        <p:blipFill>
          <a:blip r:embed="rId1"/>
          <a:stretch/>
        </p:blipFill>
        <p:spPr>
          <a:xfrm>
            <a:off x="0" y="1116360"/>
            <a:ext cx="9143640" cy="4624920"/>
          </a:xfrm>
          <a:prstGeom prst="rect">
            <a:avLst/>
          </a:prstGeom>
          <a:ln>
            <a:noFill/>
          </a:ln>
        </p:spPr>
      </p:pic>
      <p:sp>
        <p:nvSpPr>
          <p:cNvPr id="435" name="CustomShape 3"/>
          <p:cNvSpPr/>
          <p:nvPr/>
        </p:nvSpPr>
        <p:spPr>
          <a:xfrm>
            <a:off x="126360" y="28800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GESTIONNAIRE de PROJET - Tableau de bord</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436" name="CustomShape 4"/>
          <p:cNvSpPr/>
          <p:nvPr/>
        </p:nvSpPr>
        <p:spPr>
          <a:xfrm>
            <a:off x="1125720" y="5864400"/>
            <a:ext cx="6892200" cy="638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Permet de repérer les doublons de fichiers et les fichiers très lacunaires.</a:t>
            </a:r>
            <a:endParaRPr b="0" lang="fr-FR" sz="18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7" name="Image 11" descr=""/>
          <p:cNvPicPr/>
          <p:nvPr/>
        </p:nvPicPr>
        <p:blipFill>
          <a:blip r:embed="rId1"/>
          <a:stretch/>
        </p:blipFill>
        <p:spPr>
          <a:xfrm>
            <a:off x="1618560" y="1116360"/>
            <a:ext cx="5809320" cy="5457240"/>
          </a:xfrm>
          <a:prstGeom prst="rect">
            <a:avLst/>
          </a:prstGeom>
          <a:ln>
            <a:noFill/>
          </a:ln>
        </p:spPr>
      </p:pic>
      <p:sp>
        <p:nvSpPr>
          <p:cNvPr id="438" name="CustomShape 1"/>
          <p:cNvSpPr/>
          <p:nvPr/>
        </p:nvSpPr>
        <p:spPr>
          <a:xfrm>
            <a:off x="7883640" y="6321600"/>
            <a:ext cx="897840" cy="177120"/>
          </a:xfrm>
          <a:prstGeom prst="rect">
            <a:avLst/>
          </a:prstGeom>
          <a:noFill/>
          <a:ln>
            <a:noFill/>
          </a:ln>
        </p:spPr>
        <p:style>
          <a:lnRef idx="0"/>
          <a:fillRef idx="0"/>
          <a:effectRef idx="0"/>
          <a:fontRef idx="minor"/>
        </p:style>
      </p:sp>
      <p:sp>
        <p:nvSpPr>
          <p:cNvPr id="439" name="CustomShape 2"/>
          <p:cNvSpPr/>
          <p:nvPr/>
        </p:nvSpPr>
        <p:spPr>
          <a:xfrm>
            <a:off x="7462440" y="2602440"/>
            <a:ext cx="1679400" cy="2283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ヒラギノ角ゴ Pro W3"/>
              </a:rPr>
              <a:t>Plusieurs types de base : </a:t>
            </a:r>
            <a:endParaRPr b="0" lang="fr-FR" sz="18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a:t>
            </a:r>
            <a:r>
              <a:rPr b="0" lang="fr-FR" sz="1600" spc="-1" strike="noStrike">
                <a:solidFill>
                  <a:srgbClr val="000000"/>
                </a:solidFill>
                <a:uFill>
                  <a:solidFill>
                    <a:srgbClr val="ffffff"/>
                  </a:solidFill>
                </a:uFill>
                <a:latin typeface="Arial"/>
                <a:ea typeface="ヒラギノ角ゴ Pro W3"/>
              </a:rPr>
              <a:t>- standard</a:t>
            </a:r>
            <a:endParaRPr b="0" lang="fr-FR" sz="18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a:t>
            </a:r>
            <a:r>
              <a:rPr b="0" lang="fr-FR" sz="1600" spc="-1" strike="noStrike">
                <a:solidFill>
                  <a:srgbClr val="000000"/>
                </a:solidFill>
                <a:uFill>
                  <a:solidFill>
                    <a:srgbClr val="ffffff"/>
                  </a:solidFill>
                </a:uFill>
                <a:latin typeface="Arial"/>
                <a:ea typeface="ヒラギノ角ゴ Pro W3"/>
              </a:rPr>
              <a:t>- par catégorie </a:t>
            </a:r>
            <a:endParaRPr b="0" lang="fr-FR" sz="18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par année </a:t>
            </a:r>
            <a:endParaRPr b="0" lang="fr-FR" sz="18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a:t>
            </a:r>
            <a:r>
              <a:rPr b="0" lang="fr-FR" sz="1600" spc="-1" strike="noStrike">
                <a:solidFill>
                  <a:srgbClr val="000000"/>
                </a:solidFill>
                <a:uFill>
                  <a:solidFill>
                    <a:srgbClr val="ffffff"/>
                  </a:solidFill>
                </a:uFill>
                <a:latin typeface="Arial"/>
                <a:ea typeface="ヒラギノ角ゴ Pro W3"/>
              </a:rPr>
              <a:t>- par tranches de N lignes…</a:t>
            </a:r>
            <a:endParaRPr b="0" lang="fr-FR" sz="1800" spc="-1" strike="noStrike">
              <a:solidFill>
                <a:srgbClr val="000000"/>
              </a:solidFill>
              <a:uFill>
                <a:solidFill>
                  <a:srgbClr val="ffffff"/>
                </a:solidFill>
              </a:uFill>
              <a:latin typeface="Arial"/>
            </a:endParaRPr>
          </a:p>
        </p:txBody>
      </p:sp>
      <p:sp>
        <p:nvSpPr>
          <p:cNvPr id="440" name="CustomShape 3"/>
          <p:cNvSpPr/>
          <p:nvPr/>
        </p:nvSpPr>
        <p:spPr>
          <a:xfrm>
            <a:off x="602280" y="332640"/>
            <a:ext cx="8062560" cy="609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DIALOGUE DES PARAMèTRES</a:t>
            </a:r>
            <a:endParaRPr b="0" lang="fr-FR" sz="1800" spc="-1" strike="noStrike">
              <a:solidFill>
                <a:srgbClr val="000000"/>
              </a:solidFill>
              <a:uFill>
                <a:solidFill>
                  <a:srgbClr val="ffffff"/>
                </a:solidFill>
              </a:uFill>
              <a:latin typeface="Arial"/>
            </a:endParaRPr>
          </a:p>
        </p:txBody>
      </p:sp>
      <p:sp>
        <p:nvSpPr>
          <p:cNvPr id="441" name="CustomShape 4"/>
          <p:cNvSpPr/>
          <p:nvPr/>
        </p:nvSpPr>
        <p:spPr>
          <a:xfrm>
            <a:off x="4011480" y="2315880"/>
            <a:ext cx="2446200" cy="2862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42" name="CustomShape 5"/>
          <p:cNvSpPr/>
          <p:nvPr/>
        </p:nvSpPr>
        <p:spPr>
          <a:xfrm flipH="1" flipV="1">
            <a:off x="5862960" y="2474280"/>
            <a:ext cx="1330200" cy="45324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43" name="CustomShape 6"/>
          <p:cNvSpPr/>
          <p:nvPr/>
        </p:nvSpPr>
        <p:spPr>
          <a:xfrm>
            <a:off x="1584000" y="5184000"/>
            <a:ext cx="360" cy="344520"/>
          </a:xfrm>
          <a:prstGeom prst="rect">
            <a:avLst/>
          </a:prstGeom>
          <a:noFill/>
          <a:ln>
            <a:noFill/>
          </a:ln>
        </p:spPr>
        <p:style>
          <a:lnRef idx="0"/>
          <a:fillRef idx="0"/>
          <a:effectRef idx="0"/>
          <a:fontRef idx="minor"/>
        </p:style>
      </p:sp>
      <p:sp>
        <p:nvSpPr>
          <p:cNvPr id="444" name="CustomShape 7"/>
          <p:cNvSpPr/>
          <p:nvPr/>
        </p:nvSpPr>
        <p:spPr>
          <a:xfrm>
            <a:off x="543600" y="2231640"/>
            <a:ext cx="1185840" cy="3445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cc0066"/>
                </a:solidFill>
                <a:uFill>
                  <a:solidFill>
                    <a:srgbClr val="ffffff"/>
                  </a:solidFill>
                </a:uFill>
                <a:latin typeface="Arial"/>
                <a:ea typeface="DejaVu Sans"/>
              </a:rPr>
              <a:t>Rappel : sous tableur, on peut lire au plus 1 million de lignes.</a:t>
            </a:r>
            <a:endParaRPr b="0" lang="fr-FR" sz="1800" spc="-1" strike="noStrike">
              <a:solidFill>
                <a:srgbClr val="000000"/>
              </a:solidFill>
              <a:uFill>
                <a:solidFill>
                  <a:srgbClr val="ffffff"/>
                </a:solidFill>
              </a:uFill>
              <a:latin typeface="Arial"/>
            </a:endParaRPr>
          </a:p>
        </p:txBody>
      </p:sp>
      <p:sp>
        <p:nvSpPr>
          <p:cNvPr id="445" name="TextShape 8"/>
          <p:cNvSpPr txBox="1"/>
          <p:nvPr/>
        </p:nvSpPr>
        <p:spPr>
          <a:xfrm>
            <a:off x="2658960" y="639144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446" name="TextShape 9"/>
          <p:cNvSpPr txBox="1"/>
          <p:nvPr/>
        </p:nvSpPr>
        <p:spPr>
          <a:xfrm>
            <a:off x="6458040" y="6356520"/>
            <a:ext cx="2057040" cy="364680"/>
          </a:xfrm>
          <a:prstGeom prst="rect">
            <a:avLst/>
          </a:prstGeom>
          <a:noFill/>
          <a:ln>
            <a:noFill/>
          </a:ln>
        </p:spPr>
        <p:txBody>
          <a:bodyPr anchor="ctr"/>
          <a:p>
            <a:pPr algn="r">
              <a:lnSpc>
                <a:spcPct val="100000"/>
              </a:lnSpc>
            </a:pPr>
            <a:fld id="{070670FE-F8CB-4BD0-BAC2-626C8ED60328}"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7883640" y="6321600"/>
            <a:ext cx="897840" cy="177120"/>
          </a:xfrm>
          <a:prstGeom prst="rect">
            <a:avLst/>
          </a:prstGeom>
          <a:noFill/>
          <a:ln>
            <a:noFill/>
          </a:ln>
        </p:spPr>
        <p:style>
          <a:lnRef idx="0"/>
          <a:fillRef idx="0"/>
          <a:effectRef idx="0"/>
          <a:fontRef idx="minor"/>
        </p:style>
      </p:sp>
      <p:sp>
        <p:nvSpPr>
          <p:cNvPr id="448" name="CustomShape 2"/>
          <p:cNvSpPr/>
          <p:nvPr/>
        </p:nvSpPr>
        <p:spPr>
          <a:xfrm>
            <a:off x="454320" y="1110600"/>
            <a:ext cx="8197200" cy="5066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Cliquer sur l’onglet « Options » puis « Format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Pour lire la totalité des lignes de paye sous tableur dont le maximum s’établit au plus à 1 million de lignes, le paramètre « format » permet de trier les bases en sortie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standard, par année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par catégorie de ligne de paye</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toutes catégories, SFT, IR</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avantage nature, retenues,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déductions, cotisations, rappel</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rémunérations diverses,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montant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49" name="CustomShape 3"/>
          <p:cNvSpPr/>
          <p:nvPr/>
        </p:nvSpPr>
        <p:spPr>
          <a:xfrm>
            <a:off x="602280" y="332640"/>
            <a:ext cx="8062560" cy="609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ONGLET « options » - paramètre « format »</a:t>
            </a:r>
            <a:endParaRPr b="0" lang="fr-FR" sz="1800" spc="-1" strike="noStrike">
              <a:solidFill>
                <a:srgbClr val="000000"/>
              </a:solidFill>
              <a:uFill>
                <a:solidFill>
                  <a:srgbClr val="ffffff"/>
                </a:solidFill>
              </a:uFill>
              <a:latin typeface="Arial"/>
            </a:endParaRPr>
          </a:p>
        </p:txBody>
      </p:sp>
      <p:sp>
        <p:nvSpPr>
          <p:cNvPr id="450" name="CustomShape 4"/>
          <p:cNvSpPr/>
          <p:nvPr/>
        </p:nvSpPr>
        <p:spPr>
          <a:xfrm>
            <a:off x="1584000" y="5184000"/>
            <a:ext cx="360" cy="344520"/>
          </a:xfrm>
          <a:prstGeom prst="rect">
            <a:avLst/>
          </a:prstGeom>
          <a:noFill/>
          <a:ln>
            <a:noFill/>
          </a:ln>
        </p:spPr>
        <p:style>
          <a:lnRef idx="0"/>
          <a:fillRef idx="0"/>
          <a:effectRef idx="0"/>
          <a:fontRef idx="minor"/>
        </p:style>
      </p:sp>
      <p:pic>
        <p:nvPicPr>
          <p:cNvPr id="451" name="Picture 2" descr=""/>
          <p:cNvPicPr/>
          <p:nvPr/>
        </p:nvPicPr>
        <p:blipFill>
          <a:blip r:embed="rId1"/>
          <a:stretch/>
        </p:blipFill>
        <p:spPr>
          <a:xfrm>
            <a:off x="6300360" y="1008360"/>
            <a:ext cx="1360440" cy="1436400"/>
          </a:xfrm>
          <a:prstGeom prst="rect">
            <a:avLst/>
          </a:prstGeom>
          <a:ln>
            <a:noFill/>
          </a:ln>
        </p:spPr>
      </p:pic>
      <p:pic>
        <p:nvPicPr>
          <p:cNvPr id="452" name="Picture 3" descr=""/>
          <p:cNvPicPr/>
          <p:nvPr/>
        </p:nvPicPr>
        <p:blipFill>
          <a:blip r:embed="rId2"/>
          <a:stretch/>
        </p:blipFill>
        <p:spPr>
          <a:xfrm>
            <a:off x="2903400" y="1649160"/>
            <a:ext cx="607680" cy="731520"/>
          </a:xfrm>
          <a:prstGeom prst="rect">
            <a:avLst/>
          </a:prstGeom>
          <a:ln>
            <a:noFill/>
          </a:ln>
        </p:spPr>
      </p:pic>
      <p:pic>
        <p:nvPicPr>
          <p:cNvPr id="453" name="Picture 4" descr=""/>
          <p:cNvPicPr/>
          <p:nvPr/>
        </p:nvPicPr>
        <p:blipFill>
          <a:blip r:embed="rId3"/>
          <a:stretch/>
        </p:blipFill>
        <p:spPr>
          <a:xfrm>
            <a:off x="3944520" y="3437280"/>
            <a:ext cx="4836960" cy="2331720"/>
          </a:xfrm>
          <a:prstGeom prst="rect">
            <a:avLst/>
          </a:prstGeom>
          <a:ln>
            <a:noFill/>
          </a:ln>
        </p:spPr>
      </p:pic>
      <p:sp>
        <p:nvSpPr>
          <p:cNvPr id="454" name="CustomShape 5"/>
          <p:cNvSpPr/>
          <p:nvPr/>
        </p:nvSpPr>
        <p:spPr>
          <a:xfrm>
            <a:off x="1332000" y="6321600"/>
            <a:ext cx="6477840" cy="177120"/>
          </a:xfrm>
          <a:prstGeom prst="rect">
            <a:avLst/>
          </a:prstGeom>
          <a:noFill/>
          <a:ln>
            <a:noFill/>
          </a:ln>
        </p:spPr>
        <p:style>
          <a:lnRef idx="0"/>
          <a:fillRef idx="0"/>
          <a:effectRef idx="0"/>
          <a:fontRef idx="minor"/>
        </p:style>
      </p:sp>
      <p:sp>
        <p:nvSpPr>
          <p:cNvPr id="455" name="TextShape 6"/>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456" name="TextShape 7"/>
          <p:cNvSpPr txBox="1"/>
          <p:nvPr/>
        </p:nvSpPr>
        <p:spPr>
          <a:xfrm>
            <a:off x="6458040" y="6356520"/>
            <a:ext cx="2057040" cy="364680"/>
          </a:xfrm>
          <a:prstGeom prst="rect">
            <a:avLst/>
          </a:prstGeom>
          <a:noFill/>
          <a:ln>
            <a:noFill/>
          </a:ln>
        </p:spPr>
        <p:txBody>
          <a:bodyPr anchor="ctr"/>
          <a:p>
            <a:pPr algn="r">
              <a:lnSpc>
                <a:spcPct val="100000"/>
              </a:lnSpc>
            </a:pPr>
            <a:fld id="{811DDEE0-9EE2-49AC-BFBF-1397AC0C9A42}"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457" name="CustomShape 8"/>
          <p:cNvSpPr/>
          <p:nvPr/>
        </p:nvSpPr>
        <p:spPr>
          <a:xfrm>
            <a:off x="2983320" y="1329840"/>
            <a:ext cx="45360" cy="47988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8" name="CustomShape 9"/>
          <p:cNvSpPr/>
          <p:nvPr/>
        </p:nvSpPr>
        <p:spPr>
          <a:xfrm>
            <a:off x="5151960" y="1329840"/>
            <a:ext cx="1716840" cy="3189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7883640" y="6321600"/>
            <a:ext cx="897840" cy="177120"/>
          </a:xfrm>
          <a:prstGeom prst="rect">
            <a:avLst/>
          </a:prstGeom>
          <a:noFill/>
          <a:ln>
            <a:noFill/>
          </a:ln>
        </p:spPr>
        <p:style>
          <a:lnRef idx="0"/>
          <a:fillRef idx="0"/>
          <a:effectRef idx="0"/>
          <a:fontRef idx="minor"/>
        </p:style>
      </p:sp>
      <p:sp>
        <p:nvSpPr>
          <p:cNvPr id="460" name="CustomShape 2"/>
          <p:cNvSpPr/>
          <p:nvPr/>
        </p:nvSpPr>
        <p:spPr>
          <a:xfrm>
            <a:off x="454320" y="1110600"/>
            <a:ext cx="8197200" cy="730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Cliquer sur l’onglet « Options »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61" name="CustomShape 3"/>
          <p:cNvSpPr/>
          <p:nvPr/>
        </p:nvSpPr>
        <p:spPr>
          <a:xfrm>
            <a:off x="602280" y="332640"/>
            <a:ext cx="8360280" cy="609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ONGLET « options » - « paramètres de traitement »</a:t>
            </a:r>
            <a:endParaRPr b="0" lang="fr-FR" sz="1800" spc="-1" strike="noStrike">
              <a:solidFill>
                <a:srgbClr val="000000"/>
              </a:solidFill>
              <a:uFill>
                <a:solidFill>
                  <a:srgbClr val="ffffff"/>
                </a:solidFill>
              </a:uFill>
              <a:latin typeface="Arial"/>
            </a:endParaRPr>
          </a:p>
        </p:txBody>
      </p:sp>
      <p:sp>
        <p:nvSpPr>
          <p:cNvPr id="462" name="CustomShape 4"/>
          <p:cNvSpPr/>
          <p:nvPr/>
        </p:nvSpPr>
        <p:spPr>
          <a:xfrm>
            <a:off x="1584000" y="5184000"/>
            <a:ext cx="360" cy="344520"/>
          </a:xfrm>
          <a:prstGeom prst="rect">
            <a:avLst/>
          </a:prstGeom>
          <a:noFill/>
          <a:ln>
            <a:noFill/>
          </a:ln>
        </p:spPr>
        <p:style>
          <a:lnRef idx="0"/>
          <a:fillRef idx="0"/>
          <a:effectRef idx="0"/>
          <a:fontRef idx="minor"/>
        </p:style>
      </p:sp>
      <p:pic>
        <p:nvPicPr>
          <p:cNvPr id="463" name="Picture 3" descr=""/>
          <p:cNvPicPr/>
          <p:nvPr/>
        </p:nvPicPr>
        <p:blipFill>
          <a:blip r:embed="rId1"/>
          <a:stretch/>
        </p:blipFill>
        <p:spPr>
          <a:xfrm>
            <a:off x="4171320" y="1026000"/>
            <a:ext cx="555480" cy="578160"/>
          </a:xfrm>
          <a:prstGeom prst="rect">
            <a:avLst/>
          </a:prstGeom>
          <a:ln>
            <a:noFill/>
          </a:ln>
        </p:spPr>
      </p:pic>
      <p:pic>
        <p:nvPicPr>
          <p:cNvPr id="464" name="Picture 4" descr=""/>
          <p:cNvPicPr/>
          <p:nvPr/>
        </p:nvPicPr>
        <p:blipFill>
          <a:blip r:embed="rId2"/>
          <a:stretch/>
        </p:blipFill>
        <p:spPr>
          <a:xfrm>
            <a:off x="7355880" y="1026000"/>
            <a:ext cx="640440" cy="644040"/>
          </a:xfrm>
          <a:prstGeom prst="rect">
            <a:avLst/>
          </a:prstGeom>
          <a:ln>
            <a:noFill/>
          </a:ln>
        </p:spPr>
      </p:pic>
      <p:sp>
        <p:nvSpPr>
          <p:cNvPr id="465" name="CustomShape 5"/>
          <p:cNvSpPr/>
          <p:nvPr/>
        </p:nvSpPr>
        <p:spPr>
          <a:xfrm>
            <a:off x="1332000" y="6321600"/>
            <a:ext cx="6477840" cy="177120"/>
          </a:xfrm>
          <a:prstGeom prst="rect">
            <a:avLst/>
          </a:prstGeom>
          <a:noFill/>
          <a:ln>
            <a:noFill/>
          </a:ln>
        </p:spPr>
        <p:style>
          <a:lnRef idx="0"/>
          <a:fillRef idx="0"/>
          <a:effectRef idx="0"/>
          <a:fontRef idx="minor"/>
        </p:style>
      </p:sp>
      <p:sp>
        <p:nvSpPr>
          <p:cNvPr id="466" name="TextShape 6"/>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467" name="TextShape 7"/>
          <p:cNvSpPr txBox="1"/>
          <p:nvPr/>
        </p:nvSpPr>
        <p:spPr>
          <a:xfrm>
            <a:off x="6458040" y="6356520"/>
            <a:ext cx="2057040" cy="364680"/>
          </a:xfrm>
          <a:prstGeom prst="rect">
            <a:avLst/>
          </a:prstGeom>
          <a:noFill/>
          <a:ln>
            <a:noFill/>
          </a:ln>
        </p:spPr>
        <p:txBody>
          <a:bodyPr anchor="ctr"/>
          <a:p>
            <a:pPr algn="r">
              <a:lnSpc>
                <a:spcPct val="100000"/>
              </a:lnSpc>
            </a:pPr>
            <a:fld id="{FA8D1035-3268-48E8-A9FE-4583F0705710}"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468" name="CustomShape 8"/>
          <p:cNvSpPr/>
          <p:nvPr/>
        </p:nvSpPr>
        <p:spPr>
          <a:xfrm>
            <a:off x="5054400" y="1095840"/>
            <a:ext cx="21211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puis « Traitement »</a:t>
            </a:r>
            <a:endParaRPr b="0" lang="fr-FR" sz="1800" spc="-1" strike="noStrike">
              <a:solidFill>
                <a:srgbClr val="000000"/>
              </a:solidFill>
              <a:uFill>
                <a:solidFill>
                  <a:srgbClr val="ffffff"/>
                </a:solidFill>
              </a:uFill>
              <a:latin typeface="Arial"/>
            </a:endParaRPr>
          </a:p>
        </p:txBody>
      </p:sp>
      <p:pic>
        <p:nvPicPr>
          <p:cNvPr id="469" name="Image 16" descr=""/>
          <p:cNvPicPr/>
          <p:nvPr/>
        </p:nvPicPr>
        <p:blipFill>
          <a:blip r:embed="rId3"/>
          <a:stretch/>
        </p:blipFill>
        <p:spPr>
          <a:xfrm>
            <a:off x="2135520" y="1735560"/>
            <a:ext cx="5350680" cy="502632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7883640" y="6321600"/>
            <a:ext cx="897840" cy="177120"/>
          </a:xfrm>
          <a:prstGeom prst="rect">
            <a:avLst/>
          </a:prstGeom>
          <a:noFill/>
          <a:ln>
            <a:noFill/>
          </a:ln>
        </p:spPr>
        <p:style>
          <a:lnRef idx="0"/>
          <a:fillRef idx="0"/>
          <a:effectRef idx="0"/>
          <a:fontRef idx="minor"/>
        </p:style>
      </p:sp>
      <p:sp>
        <p:nvSpPr>
          <p:cNvPr id="471" name="CustomShape 2"/>
          <p:cNvSpPr/>
          <p:nvPr/>
        </p:nvSpPr>
        <p:spPr>
          <a:xfrm>
            <a:off x="291240" y="1577520"/>
            <a:ext cx="8490240" cy="5040720"/>
          </a:xfrm>
          <a:prstGeom prst="rect">
            <a:avLst/>
          </a:prstGeom>
          <a:noFill/>
          <a:ln>
            <a:noFill/>
          </a:ln>
        </p:spPr>
        <p:style>
          <a:lnRef idx="0"/>
          <a:fillRef idx="0"/>
          <a:effectRef idx="0"/>
          <a:fontRef idx="minor"/>
        </p:style>
        <p:txBody>
          <a:bodyPr lIns="90000" rIns="90000" tIns="45000" bIns="45000"/>
          <a:p>
            <a:pPr>
              <a:lnSpc>
                <a:spcPct val="100000"/>
              </a:lnSpc>
            </a:pPr>
            <a:r>
              <a:rPr b="1" lang="fr-FR" sz="1800" spc="-1" strike="noStrike">
                <a:solidFill>
                  <a:srgbClr val="000000"/>
                </a:solidFill>
                <a:uFill>
                  <a:solidFill>
                    <a:srgbClr val="ffffff"/>
                  </a:solidFill>
                </a:uFill>
                <a:latin typeface="Arial"/>
              </a:rPr>
              <a:t>Les fils d’exécution : définition</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rPr>
              <a:t>Le nombre de fils d’exécution correspond au nombre de processus qui vont réaliser en même temps l’extraction des données :</a:t>
            </a:r>
            <a:endParaRPr b="0" lang="fr-FR" sz="1800" spc="-1" strike="noStrike">
              <a:solidFill>
                <a:srgbClr val="000000"/>
              </a:solidFill>
              <a:uFill>
                <a:solidFill>
                  <a:srgbClr val="ffffff"/>
                </a:solidFill>
              </a:uFill>
              <a:latin typeface="Arial"/>
            </a:endParaRPr>
          </a:p>
          <a:p>
            <a:pPr marL="457200" algn="just">
              <a:lnSpc>
                <a:spcPct val="100000"/>
              </a:lnSpc>
            </a:pPr>
            <a:r>
              <a:rPr b="0" lang="fr-FR" sz="1800" spc="-1" strike="noStrike">
                <a:solidFill>
                  <a:srgbClr val="000000"/>
                </a:solidFill>
                <a:uFill>
                  <a:solidFill>
                    <a:srgbClr val="ffffff"/>
                  </a:solidFill>
                </a:uFill>
                <a:latin typeface="Arial"/>
              </a:rPr>
              <a:t>-  Si le nombre de fils d’exécution indiqué est de 1, il n’y aura qu’un seul processus qui procèdera aux contrôles nécessaires ;</a:t>
            </a: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Si le nombre de fils est de 3, il y aura 3 processus en marche en même temps pour réaliser les contrôles, ce qui sera </a:t>
            </a:r>
            <a:r>
              <a:rPr b="1" lang="fr-FR" sz="1800" spc="-1" strike="noStrike">
                <a:solidFill>
                  <a:srgbClr val="000000"/>
                </a:solidFill>
                <a:uFill>
                  <a:solidFill>
                    <a:srgbClr val="ffffff"/>
                  </a:solidFill>
                </a:uFill>
                <a:latin typeface="Arial"/>
              </a:rPr>
              <a:t>plus rapide.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Arial"/>
              </a:rPr>
              <a:t>Conséquences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1800" spc="-1" strike="noStrike">
                <a:solidFill>
                  <a:srgbClr val="000000"/>
                </a:solidFill>
                <a:uFill>
                  <a:solidFill>
                    <a:srgbClr val="ffffff"/>
                  </a:solidFill>
                </a:uFill>
                <a:latin typeface="Arial"/>
              </a:rPr>
              <a:t>En cas de problème de fiabilité lors de la lecture des données paye par Altaïr, faire tourner les données en cochant cette option pour un unique fil d’exécution (sélectionner 1).</a:t>
            </a:r>
            <a:endParaRPr b="0" lang="fr-FR" sz="1800" spc="-1" strike="noStrike">
              <a:solidFill>
                <a:srgbClr val="000000"/>
              </a:solidFill>
              <a:uFill>
                <a:solidFill>
                  <a:srgbClr val="ffffff"/>
                </a:solidFill>
              </a:uFill>
              <a:latin typeface="Arial"/>
            </a:endParaRPr>
          </a:p>
          <a:p>
            <a:pPr marL="457200" algn="just">
              <a:lnSpc>
                <a:spcPct val="100000"/>
              </a:lnSpc>
            </a:pP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1800" spc="-1" strike="noStrike">
                <a:solidFill>
                  <a:srgbClr val="000000"/>
                </a:solidFill>
                <a:uFill>
                  <a:solidFill>
                    <a:srgbClr val="ffffff"/>
                  </a:solidFill>
                </a:uFill>
                <a:latin typeface="Arial"/>
              </a:rPr>
              <a:t>Si l’interface n’est pas réactive lors d’un contrôle important, baisser le nombre de fils d’exécution ainsi que l’utilisation de la mémoire en mode </a:t>
            </a:r>
            <a:r>
              <a:rPr b="1" lang="fr-FR" sz="1800" spc="-1" strike="noStrike">
                <a:solidFill>
                  <a:srgbClr val="000000"/>
                </a:solidFill>
                <a:uFill>
                  <a:solidFill>
                    <a:srgbClr val="ffffff"/>
                  </a:solidFill>
                </a:uFill>
                <a:latin typeface="Arial"/>
              </a:rPr>
              <a:t>modéré </a:t>
            </a:r>
            <a:r>
              <a:rPr b="0" lang="fr-FR" sz="1800" spc="-1" strike="noStrike">
                <a:solidFill>
                  <a:srgbClr val="000000"/>
                </a:solidFill>
                <a:uFill>
                  <a:solidFill>
                    <a:srgbClr val="ffffff"/>
                  </a:solidFill>
                </a:uFill>
                <a:latin typeface="Arial"/>
              </a:rPr>
              <a:t>ou </a:t>
            </a:r>
            <a:r>
              <a:rPr b="1" lang="fr-FR" sz="1800" spc="-1" strike="noStrike">
                <a:solidFill>
                  <a:srgbClr val="000000"/>
                </a:solidFill>
                <a:uFill>
                  <a:solidFill>
                    <a:srgbClr val="ffffff"/>
                  </a:solidFill>
                </a:uFill>
                <a:latin typeface="Arial"/>
              </a:rPr>
              <a:t>économe</a:t>
            </a:r>
            <a:r>
              <a:rPr b="0" lang="fr-FR" sz="1800" spc="-1" strike="noStrike">
                <a:solidFill>
                  <a:srgbClr val="000000"/>
                </a:solidFill>
                <a:uFill>
                  <a:solidFill>
                    <a:srgbClr val="ffffff"/>
                  </a:solidFill>
                </a:uFill>
                <a:latin typeface="Arial"/>
              </a:rPr>
              <a:t>, et décocher l’option « augmenter la verbosité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72" name="CustomShape 3"/>
          <p:cNvSpPr/>
          <p:nvPr/>
        </p:nvSpPr>
        <p:spPr>
          <a:xfrm>
            <a:off x="602280" y="332640"/>
            <a:ext cx="8360280" cy="609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ONGLET « options » - « paramètres de traitement »</a:t>
            </a:r>
            <a:endParaRPr b="0" lang="fr-FR" sz="1800" spc="-1" strike="noStrike">
              <a:solidFill>
                <a:srgbClr val="000000"/>
              </a:solidFill>
              <a:uFill>
                <a:solidFill>
                  <a:srgbClr val="ffffff"/>
                </a:solidFill>
              </a:uFill>
              <a:latin typeface="Arial"/>
            </a:endParaRPr>
          </a:p>
        </p:txBody>
      </p:sp>
      <p:sp>
        <p:nvSpPr>
          <p:cNvPr id="473" name="CustomShape 4"/>
          <p:cNvSpPr/>
          <p:nvPr/>
        </p:nvSpPr>
        <p:spPr>
          <a:xfrm>
            <a:off x="1584000" y="5184000"/>
            <a:ext cx="360" cy="344520"/>
          </a:xfrm>
          <a:prstGeom prst="rect">
            <a:avLst/>
          </a:prstGeom>
          <a:noFill/>
          <a:ln>
            <a:noFill/>
          </a:ln>
        </p:spPr>
        <p:style>
          <a:lnRef idx="0"/>
          <a:fillRef idx="0"/>
          <a:effectRef idx="0"/>
          <a:fontRef idx="minor"/>
        </p:style>
      </p:sp>
      <p:pic>
        <p:nvPicPr>
          <p:cNvPr id="474" name="Picture 3" descr=""/>
          <p:cNvPicPr/>
          <p:nvPr/>
        </p:nvPicPr>
        <p:blipFill>
          <a:blip r:embed="rId1"/>
          <a:stretch/>
        </p:blipFill>
        <p:spPr>
          <a:xfrm>
            <a:off x="5182200" y="967680"/>
            <a:ext cx="607680" cy="731520"/>
          </a:xfrm>
          <a:prstGeom prst="rect">
            <a:avLst/>
          </a:prstGeom>
          <a:ln>
            <a:noFill/>
          </a:ln>
        </p:spPr>
      </p:pic>
      <p:pic>
        <p:nvPicPr>
          <p:cNvPr id="475" name="Picture 4" descr=""/>
          <p:cNvPicPr/>
          <p:nvPr/>
        </p:nvPicPr>
        <p:blipFill>
          <a:blip r:embed="rId2"/>
          <a:stretch/>
        </p:blipFill>
        <p:spPr>
          <a:xfrm>
            <a:off x="5911200" y="960120"/>
            <a:ext cx="760320" cy="807840"/>
          </a:xfrm>
          <a:prstGeom prst="rect">
            <a:avLst/>
          </a:prstGeom>
          <a:ln>
            <a:noFill/>
          </a:ln>
        </p:spPr>
      </p:pic>
      <p:sp>
        <p:nvSpPr>
          <p:cNvPr id="476" name="CustomShape 5"/>
          <p:cNvSpPr/>
          <p:nvPr/>
        </p:nvSpPr>
        <p:spPr>
          <a:xfrm>
            <a:off x="1332000" y="6321600"/>
            <a:ext cx="6477840" cy="177120"/>
          </a:xfrm>
          <a:prstGeom prst="rect">
            <a:avLst/>
          </a:prstGeom>
          <a:noFill/>
          <a:ln>
            <a:noFill/>
          </a:ln>
        </p:spPr>
        <p:style>
          <a:lnRef idx="0"/>
          <a:fillRef idx="0"/>
          <a:effectRef idx="0"/>
          <a:fontRef idx="minor"/>
        </p:style>
      </p:sp>
      <p:pic>
        <p:nvPicPr>
          <p:cNvPr id="477" name="Image 2" descr=""/>
          <p:cNvPicPr/>
          <p:nvPr/>
        </p:nvPicPr>
        <p:blipFill>
          <a:blip r:embed="rId3"/>
          <a:srcRect l="24415" t="-3384" r="16466" b="0"/>
          <a:stretch/>
        </p:blipFill>
        <p:spPr>
          <a:xfrm>
            <a:off x="4140720" y="4839480"/>
            <a:ext cx="2691000" cy="344160"/>
          </a:xfrm>
          <a:prstGeom prst="rect">
            <a:avLst/>
          </a:prstGeom>
          <a:ln>
            <a:noFill/>
          </a:ln>
        </p:spPr>
      </p:pic>
      <p:sp>
        <p:nvSpPr>
          <p:cNvPr id="478" name="TextShape 6"/>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479" name="TextShape 7"/>
          <p:cNvSpPr txBox="1"/>
          <p:nvPr/>
        </p:nvSpPr>
        <p:spPr>
          <a:xfrm>
            <a:off x="6458040" y="6356520"/>
            <a:ext cx="2057040" cy="364680"/>
          </a:xfrm>
          <a:prstGeom prst="rect">
            <a:avLst/>
          </a:prstGeom>
          <a:noFill/>
          <a:ln>
            <a:noFill/>
          </a:ln>
        </p:spPr>
        <p:txBody>
          <a:bodyPr anchor="ctr"/>
          <a:p>
            <a:pPr algn="r">
              <a:lnSpc>
                <a:spcPct val="100000"/>
              </a:lnSpc>
            </a:pPr>
            <a:fld id="{5CD47EEB-B94A-4D7D-A36B-FC1C7EACE34F}"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7883640" y="6321600"/>
            <a:ext cx="897840" cy="177120"/>
          </a:xfrm>
          <a:prstGeom prst="rect">
            <a:avLst/>
          </a:prstGeom>
          <a:noFill/>
          <a:ln>
            <a:noFill/>
          </a:ln>
        </p:spPr>
        <p:style>
          <a:lnRef idx="0"/>
          <a:fillRef idx="0"/>
          <a:effectRef idx="0"/>
          <a:fontRef idx="minor"/>
        </p:style>
      </p:sp>
      <p:sp>
        <p:nvSpPr>
          <p:cNvPr id="481" name="CustomShape 2"/>
          <p:cNvSpPr/>
          <p:nvPr/>
        </p:nvSpPr>
        <p:spPr>
          <a:xfrm>
            <a:off x="300960" y="1216440"/>
            <a:ext cx="3994560" cy="480348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uFill>
                  <a:solidFill>
                    <a:srgbClr val="ffffff"/>
                  </a:solidFill>
                </a:uFill>
                <a:latin typeface="Arial"/>
                <a:ea typeface="ヒラギノ角ゴ Pro W3"/>
              </a:rPr>
              <a:t>Dialogue « Options » </a:t>
            </a:r>
            <a:r>
              <a:rPr b="0" lang="fr-FR" sz="18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Options/Code de paye des tests des rapports d’analyse à venir (déploiement prévu en juin).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ea typeface="ヒラギノ角ゴ Pro W3"/>
              </a:rPr>
              <a:t>Possibilité de sélectionner les codes correspondant aux différents libellés de traitement, de primes, indemnités, etc. (codes NBI, PFI, PPR, IFTS, IAT, etc.) pour cibler la recherche.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ea typeface="ヒラギノ角ゴ Pro W3"/>
              </a:rPr>
              <a:t>Valider ensuite en cliquant sur l’icône « flèche verte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82" name="CustomShape 3"/>
          <p:cNvSpPr/>
          <p:nvPr/>
        </p:nvSpPr>
        <p:spPr>
          <a:xfrm>
            <a:off x="300960" y="401400"/>
            <a:ext cx="8539920" cy="682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ONGLET « options » - « CODES »</a:t>
            </a:r>
            <a:endParaRPr b="0" lang="fr-FR" sz="1800" spc="-1" strike="noStrike">
              <a:solidFill>
                <a:srgbClr val="000000"/>
              </a:solidFill>
              <a:uFill>
                <a:solidFill>
                  <a:srgbClr val="ffffff"/>
                </a:solidFill>
              </a:uFill>
              <a:latin typeface="Arial"/>
            </a:endParaRPr>
          </a:p>
        </p:txBody>
      </p:sp>
      <p:sp>
        <p:nvSpPr>
          <p:cNvPr id="483" name="CustomShape 4"/>
          <p:cNvSpPr/>
          <p:nvPr/>
        </p:nvSpPr>
        <p:spPr>
          <a:xfrm>
            <a:off x="1584000" y="5184000"/>
            <a:ext cx="360" cy="344520"/>
          </a:xfrm>
          <a:prstGeom prst="rect">
            <a:avLst/>
          </a:prstGeom>
          <a:noFill/>
          <a:ln>
            <a:noFill/>
          </a:ln>
        </p:spPr>
        <p:style>
          <a:lnRef idx="0"/>
          <a:fillRef idx="0"/>
          <a:effectRef idx="0"/>
          <a:fontRef idx="minor"/>
        </p:style>
      </p:sp>
      <p:pic>
        <p:nvPicPr>
          <p:cNvPr id="484" name="Picture 3" descr=""/>
          <p:cNvPicPr/>
          <p:nvPr/>
        </p:nvPicPr>
        <p:blipFill>
          <a:blip r:embed="rId1"/>
          <a:stretch/>
        </p:blipFill>
        <p:spPr>
          <a:xfrm>
            <a:off x="2968560" y="1118520"/>
            <a:ext cx="473040" cy="511920"/>
          </a:xfrm>
          <a:prstGeom prst="rect">
            <a:avLst/>
          </a:prstGeom>
          <a:ln>
            <a:noFill/>
          </a:ln>
        </p:spPr>
      </p:pic>
      <p:sp>
        <p:nvSpPr>
          <p:cNvPr id="485" name="CustomShape 5"/>
          <p:cNvSpPr/>
          <p:nvPr/>
        </p:nvSpPr>
        <p:spPr>
          <a:xfrm>
            <a:off x="1332000" y="6321600"/>
            <a:ext cx="6477840" cy="177120"/>
          </a:xfrm>
          <a:prstGeom prst="rect">
            <a:avLst/>
          </a:prstGeom>
          <a:noFill/>
          <a:ln>
            <a:noFill/>
          </a:ln>
        </p:spPr>
        <p:style>
          <a:lnRef idx="0"/>
          <a:fillRef idx="0"/>
          <a:effectRef idx="0"/>
          <a:fontRef idx="minor"/>
        </p:style>
      </p:sp>
      <p:sp>
        <p:nvSpPr>
          <p:cNvPr id="486" name="TextShape 6"/>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487" name="TextShape 7"/>
          <p:cNvSpPr txBox="1"/>
          <p:nvPr/>
        </p:nvSpPr>
        <p:spPr>
          <a:xfrm>
            <a:off x="6458040" y="6356520"/>
            <a:ext cx="2057040" cy="364680"/>
          </a:xfrm>
          <a:prstGeom prst="rect">
            <a:avLst/>
          </a:prstGeom>
          <a:noFill/>
          <a:ln>
            <a:noFill/>
          </a:ln>
        </p:spPr>
        <p:txBody>
          <a:bodyPr anchor="ctr"/>
          <a:p>
            <a:pPr algn="r">
              <a:lnSpc>
                <a:spcPct val="100000"/>
              </a:lnSpc>
            </a:pPr>
            <a:fld id="{704B6B4B-90C6-4BB8-86B8-CFA315F77D94}"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488" name="CustomShape 8"/>
          <p:cNvSpPr/>
          <p:nvPr/>
        </p:nvSpPr>
        <p:spPr>
          <a:xfrm>
            <a:off x="3643200" y="1258200"/>
            <a:ext cx="19047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onglet « Codes »</a:t>
            </a:r>
            <a:endParaRPr b="0" lang="fr-FR" sz="1800" spc="-1" strike="noStrike">
              <a:solidFill>
                <a:srgbClr val="000000"/>
              </a:solidFill>
              <a:uFill>
                <a:solidFill>
                  <a:srgbClr val="ffffff"/>
                </a:solidFill>
              </a:uFill>
              <a:latin typeface="Arial"/>
            </a:endParaRPr>
          </a:p>
        </p:txBody>
      </p:sp>
      <p:pic>
        <p:nvPicPr>
          <p:cNvPr id="489" name="Image 11" descr=""/>
          <p:cNvPicPr/>
          <p:nvPr/>
        </p:nvPicPr>
        <p:blipFill>
          <a:blip r:embed="rId2"/>
          <a:srcRect l="3509" t="31028" r="85067" b="58547"/>
          <a:stretch/>
        </p:blipFill>
        <p:spPr>
          <a:xfrm>
            <a:off x="5496480" y="1083960"/>
            <a:ext cx="948600" cy="813240"/>
          </a:xfrm>
          <a:prstGeom prst="rect">
            <a:avLst/>
          </a:prstGeom>
          <a:ln>
            <a:noFill/>
          </a:ln>
        </p:spPr>
      </p:pic>
      <p:pic>
        <p:nvPicPr>
          <p:cNvPr id="490" name="Image 12" descr=""/>
          <p:cNvPicPr/>
          <p:nvPr/>
        </p:nvPicPr>
        <p:blipFill>
          <a:blip r:embed="rId3"/>
          <a:stretch/>
        </p:blipFill>
        <p:spPr>
          <a:xfrm>
            <a:off x="4166640" y="1897560"/>
            <a:ext cx="4674240" cy="4390920"/>
          </a:xfrm>
          <a:prstGeom prst="rect">
            <a:avLst/>
          </a:prstGeom>
          <a:ln>
            <a:noFill/>
          </a:ln>
        </p:spPr>
      </p:pic>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7883640" y="6321600"/>
            <a:ext cx="897840" cy="177120"/>
          </a:xfrm>
          <a:prstGeom prst="rect">
            <a:avLst/>
          </a:prstGeom>
          <a:noFill/>
          <a:ln>
            <a:noFill/>
          </a:ln>
        </p:spPr>
        <p:style>
          <a:lnRef idx="0"/>
          <a:fillRef idx="0"/>
          <a:effectRef idx="0"/>
          <a:fontRef idx="minor"/>
        </p:style>
      </p:sp>
      <p:sp>
        <p:nvSpPr>
          <p:cNvPr id="492" name="CustomShape 2"/>
          <p:cNvSpPr/>
          <p:nvPr/>
        </p:nvSpPr>
        <p:spPr>
          <a:xfrm>
            <a:off x="378720" y="2151000"/>
            <a:ext cx="8539920" cy="41875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2000" spc="-1" strike="noStrike">
                <a:solidFill>
                  <a:srgbClr val="000000"/>
                </a:solidFill>
                <a:uFill>
                  <a:solidFill>
                    <a:srgbClr val="ffffff"/>
                  </a:solidFill>
                </a:uFill>
                <a:latin typeface="Arial"/>
                <a:ea typeface="ヒラギノ角ゴ Pro W3"/>
              </a:rPr>
              <a:t>Menu Configurer &gt; Configurer l’interface</a:t>
            </a:r>
            <a:r>
              <a:rPr b="0" lang="fr-FR" sz="20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Affichage</a:t>
            </a:r>
            <a:r>
              <a:rPr b="0" lang="fr-FR" sz="2000" spc="-1" strike="noStrike">
                <a:solidFill>
                  <a:srgbClr val="000000"/>
                </a:solidFill>
                <a:uFill>
                  <a:solidFill>
                    <a:srgbClr val="ffffff"/>
                  </a:solidFill>
                </a:uFill>
                <a:latin typeface="Arial"/>
                <a:ea typeface="ヒラギノ角ゴ Pro W3"/>
              </a:rPr>
              <a:t> : afficher le gestionnaire de fichier, afficher le gestionnaire de projet, afficher les messages, plein écran</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Barres d’outils </a:t>
            </a:r>
            <a:r>
              <a:rPr b="0" lang="fr-FR" sz="2000" spc="-1" strike="noStrike">
                <a:solidFill>
                  <a:srgbClr val="000000"/>
                </a:solidFill>
                <a:uFill>
                  <a:solidFill>
                    <a:srgbClr val="ffffff"/>
                  </a:solidFill>
                </a:uFill>
                <a:latin typeface="Arial"/>
                <a:ea typeface="ヒラギノ角ゴ Pro W3"/>
              </a:rPr>
              <a:t>: afficher la barre d’outils de fichiers, afficher la barre d’édition, afficher le processus, afficher la barre d’options,…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Sauvegarder/Lancer</a:t>
            </a:r>
            <a:r>
              <a:rPr b="0" lang="fr-FR" sz="2000" spc="-1" strike="noStrike">
                <a:solidFill>
                  <a:srgbClr val="000000"/>
                </a:solidFill>
                <a:uFill>
                  <a:solidFill>
                    <a:srgbClr val="ffffff"/>
                  </a:solidFill>
                </a:uFill>
                <a:latin typeface="Arial"/>
                <a:ea typeface="ヒラギノ角ゴ Pro W3"/>
              </a:rPr>
              <a:t> : sauvegarder le projet automatiquement, charger le projet par défaut au lancement, charger les données utilisateur au lancement.</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Console </a:t>
            </a:r>
            <a:r>
              <a:rPr b="0" lang="fr-FR" sz="2000" spc="-1" strike="noStrike">
                <a:solidFill>
                  <a:srgbClr val="000000"/>
                </a:solidFill>
                <a:uFill>
                  <a:solidFill>
                    <a:srgbClr val="ffffff"/>
                  </a:solidFill>
                </a:uFill>
                <a:latin typeface="Arial"/>
                <a:ea typeface="ヒラギノ角ゴ Pro W3"/>
              </a:rPr>
              <a:t>: limiter la sortie de la console, limiter la verbosité</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93" name="CustomShape 3"/>
          <p:cNvSpPr/>
          <p:nvPr/>
        </p:nvSpPr>
        <p:spPr>
          <a:xfrm>
            <a:off x="300960" y="401400"/>
            <a:ext cx="8539920" cy="682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Le DIALOGUE DE CONFIGURATION</a:t>
            </a:r>
            <a:endParaRPr b="0" lang="fr-FR" sz="1800" spc="-1" strike="noStrike">
              <a:solidFill>
                <a:srgbClr val="000000"/>
              </a:solidFill>
              <a:uFill>
                <a:solidFill>
                  <a:srgbClr val="ffffff"/>
                </a:solidFill>
              </a:uFill>
              <a:latin typeface="Arial"/>
            </a:endParaRPr>
          </a:p>
        </p:txBody>
      </p:sp>
      <p:sp>
        <p:nvSpPr>
          <p:cNvPr id="494" name="CustomShape 4"/>
          <p:cNvSpPr/>
          <p:nvPr/>
        </p:nvSpPr>
        <p:spPr>
          <a:xfrm>
            <a:off x="1584000" y="5184000"/>
            <a:ext cx="360" cy="344520"/>
          </a:xfrm>
          <a:prstGeom prst="rect">
            <a:avLst/>
          </a:prstGeom>
          <a:noFill/>
          <a:ln>
            <a:noFill/>
          </a:ln>
        </p:spPr>
        <p:style>
          <a:lnRef idx="0"/>
          <a:fillRef idx="0"/>
          <a:effectRef idx="0"/>
          <a:fontRef idx="minor"/>
        </p:style>
      </p:sp>
      <p:sp>
        <p:nvSpPr>
          <p:cNvPr id="495" name="CustomShape 5"/>
          <p:cNvSpPr/>
          <p:nvPr/>
        </p:nvSpPr>
        <p:spPr>
          <a:xfrm>
            <a:off x="1332000" y="6321600"/>
            <a:ext cx="6477840" cy="177120"/>
          </a:xfrm>
          <a:prstGeom prst="rect">
            <a:avLst/>
          </a:prstGeom>
          <a:noFill/>
          <a:ln>
            <a:noFill/>
          </a:ln>
        </p:spPr>
        <p:style>
          <a:lnRef idx="0"/>
          <a:fillRef idx="0"/>
          <a:effectRef idx="0"/>
          <a:fontRef idx="minor"/>
        </p:style>
      </p:sp>
      <p:sp>
        <p:nvSpPr>
          <p:cNvPr id="496" name="TextShape 6"/>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497" name="TextShape 7"/>
          <p:cNvSpPr txBox="1"/>
          <p:nvPr/>
        </p:nvSpPr>
        <p:spPr>
          <a:xfrm>
            <a:off x="6458040" y="6356520"/>
            <a:ext cx="2057040" cy="364680"/>
          </a:xfrm>
          <a:prstGeom prst="rect">
            <a:avLst/>
          </a:prstGeom>
          <a:noFill/>
          <a:ln>
            <a:noFill/>
          </a:ln>
        </p:spPr>
        <p:txBody>
          <a:bodyPr anchor="ctr"/>
          <a:p>
            <a:pPr algn="r">
              <a:lnSpc>
                <a:spcPct val="100000"/>
              </a:lnSpc>
            </a:pPr>
            <a:fld id="{B2A943EC-06B9-41A4-B254-72B8B5BE236C}"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498" name="Image 9" descr=""/>
          <p:cNvPicPr/>
          <p:nvPr/>
        </p:nvPicPr>
        <p:blipFill>
          <a:blip r:embed="rId1"/>
          <a:stretch/>
        </p:blipFill>
        <p:spPr>
          <a:xfrm>
            <a:off x="300960" y="1056960"/>
            <a:ext cx="8539920" cy="1220040"/>
          </a:xfrm>
          <a:prstGeom prst="rect">
            <a:avLst/>
          </a:prstGeom>
          <a:ln>
            <a:noFill/>
          </a:ln>
        </p:spPr>
      </p:pic>
      <p:sp>
        <p:nvSpPr>
          <p:cNvPr id="499" name="Line 8"/>
          <p:cNvSpPr/>
          <p:nvPr/>
        </p:nvSpPr>
        <p:spPr>
          <a:xfrm flipV="1">
            <a:off x="5865840" y="1876320"/>
            <a:ext cx="2167920" cy="754560"/>
          </a:xfrm>
          <a:prstGeom prst="line">
            <a:avLst/>
          </a:prstGeom>
          <a:ln>
            <a:solidFill>
              <a:srgbClr val="ff0000"/>
            </a:solidFill>
            <a:tailEnd len="med" type="triangle" w="med"/>
          </a:ln>
        </p:spPr>
        <p:style>
          <a:lnRef idx="0"/>
          <a:fillRef idx="0"/>
          <a:effectRef idx="0"/>
          <a:fontRef idx="minor"/>
        </p:style>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01" name="TextShape 2"/>
          <p:cNvSpPr txBox="1"/>
          <p:nvPr/>
        </p:nvSpPr>
        <p:spPr>
          <a:xfrm>
            <a:off x="6458040" y="6356520"/>
            <a:ext cx="2057040" cy="364680"/>
          </a:xfrm>
          <a:prstGeom prst="rect">
            <a:avLst/>
          </a:prstGeom>
          <a:noFill/>
          <a:ln>
            <a:noFill/>
          </a:ln>
        </p:spPr>
        <p:txBody>
          <a:bodyPr anchor="ctr"/>
          <a:p>
            <a:pPr algn="r">
              <a:lnSpc>
                <a:spcPct val="100000"/>
              </a:lnSpc>
            </a:pPr>
            <a:fld id="{D2416E0A-751A-4820-ABEE-287407C9558E}"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502" name="Image 3" descr=""/>
          <p:cNvPicPr/>
          <p:nvPr/>
        </p:nvPicPr>
        <p:blipFill>
          <a:blip r:embed="rId1"/>
          <a:stretch/>
        </p:blipFill>
        <p:spPr>
          <a:xfrm>
            <a:off x="1024560" y="1311120"/>
            <a:ext cx="7389720" cy="4207680"/>
          </a:xfrm>
          <a:prstGeom prst="rect">
            <a:avLst/>
          </a:prstGeom>
          <a:ln>
            <a:noFill/>
          </a:ln>
        </p:spPr>
      </p:pic>
      <p:sp>
        <p:nvSpPr>
          <p:cNvPr id="503" name="CustomShape 3"/>
          <p:cNvSpPr/>
          <p:nvPr/>
        </p:nvSpPr>
        <p:spPr>
          <a:xfrm>
            <a:off x="300960" y="401400"/>
            <a:ext cx="8539920" cy="682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Le dialogue de configuration</a:t>
            </a:r>
            <a:endParaRPr b="0" lang="fr-FR" sz="1800" spc="-1" strike="noStrike">
              <a:solidFill>
                <a:srgbClr val="000000"/>
              </a:solidFill>
              <a:uFill>
                <a:solidFill>
                  <a:srgbClr val="ffffff"/>
                </a:solidFill>
              </a:uFill>
              <a:latin typeface="Arial"/>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05" name="TextShape 2"/>
          <p:cNvSpPr txBox="1"/>
          <p:nvPr/>
        </p:nvSpPr>
        <p:spPr>
          <a:xfrm>
            <a:off x="6458040" y="6356520"/>
            <a:ext cx="2057040" cy="364680"/>
          </a:xfrm>
          <a:prstGeom prst="rect">
            <a:avLst/>
          </a:prstGeom>
          <a:noFill/>
          <a:ln>
            <a:noFill/>
          </a:ln>
        </p:spPr>
        <p:txBody>
          <a:bodyPr anchor="ctr"/>
          <a:p>
            <a:pPr algn="r">
              <a:lnSpc>
                <a:spcPct val="100000"/>
              </a:lnSpc>
            </a:pPr>
            <a:fld id="{A90EAC32-C9F2-41C1-BD4B-87DCA4FA0BF1}"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506" name="CustomShape 3"/>
          <p:cNvSpPr/>
          <p:nvPr/>
        </p:nvSpPr>
        <p:spPr>
          <a:xfrm>
            <a:off x="314640" y="196560"/>
            <a:ext cx="8539920" cy="682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Le dialogue de configuration</a:t>
            </a:r>
            <a:endParaRPr b="0" lang="fr-FR" sz="1800" spc="-1" strike="noStrike">
              <a:solidFill>
                <a:srgbClr val="000000"/>
              </a:solidFill>
              <a:uFill>
                <a:solidFill>
                  <a:srgbClr val="ffffff"/>
                </a:solidFill>
              </a:uFill>
              <a:latin typeface="Arial"/>
            </a:endParaRPr>
          </a:p>
        </p:txBody>
      </p:sp>
      <p:sp>
        <p:nvSpPr>
          <p:cNvPr id="507" name="CustomShape 4"/>
          <p:cNvSpPr/>
          <p:nvPr/>
        </p:nvSpPr>
        <p:spPr>
          <a:xfrm>
            <a:off x="314640" y="1089000"/>
            <a:ext cx="8539920" cy="694764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00"/>
                </a:solidFill>
                <a:uFill>
                  <a:solidFill>
                    <a:srgbClr val="ffffff"/>
                  </a:solidFill>
                </a:uFill>
                <a:latin typeface="Calibri"/>
              </a:rPr>
              <a:t>Les options de configuration d’affichage </a:t>
            </a:r>
            <a:r>
              <a:rPr b="0" lang="fr-FR" sz="1800" spc="-1" strike="noStrike">
                <a:solidFill>
                  <a:srgbClr val="000000"/>
                </a:solidFill>
                <a:uFill>
                  <a:solidFill>
                    <a:srgbClr val="ffffff"/>
                  </a:solidFill>
                </a:uFill>
                <a:latin typeface="Calibri"/>
              </a:rPr>
              <a:t>permettent de simplifier l’interface graphique ou au contraire d’activer certaines fonctionnalités. </a:t>
            </a:r>
            <a:r>
              <a:rPr b="1" lang="fr-FR" sz="1800" spc="-1" strike="noStrike">
                <a:solidFill>
                  <a:srgbClr val="000000"/>
                </a:solidFill>
                <a:uFill>
                  <a:solidFill>
                    <a:srgbClr val="ffffff"/>
                  </a:solidFill>
                </a:uFill>
                <a:latin typeface="Calibri"/>
              </a:rPr>
              <a:t>Les options de barre d’outils </a:t>
            </a:r>
            <a:r>
              <a:rPr b="0" lang="fr-FR" sz="1800" spc="-1" strike="noStrike">
                <a:solidFill>
                  <a:srgbClr val="000000"/>
                </a:solidFill>
                <a:uFill>
                  <a:solidFill>
                    <a:srgbClr val="ffffff"/>
                  </a:solidFill>
                </a:uFill>
                <a:latin typeface="Calibri"/>
              </a:rPr>
              <a:t>permettent d’enlever ou de rajouter des icônes.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Calibri"/>
              </a:rPr>
              <a:t>Les options Sauvegarder/Lancer</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Par défaut, le projet défaut.alt est automatiquement sauvegardé et actualisé. La case d’option correspondante ne devrait être décochée qu’en cas de problème sur cette fonctionnalité.</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Par défaut, le projet défaut.alt n’est pas chargé au lancement. Ce chargement peut être activé en cochant la case d’option correspondante.</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Le chargement des données utilisateur au lancement permet d’importer le disque optique sans autre action (voir diapo précédente). En l’absence de disque optique, l’ensemble des données de paye du répertoire Données est importé dans l’onglet.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Calibri"/>
              </a:rPr>
              <a:t>Les options de Console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Ces options permettent de réguler la quantité des messages d’avertissement (</a:t>
            </a:r>
            <a:r>
              <a:rPr b="0" i="1" lang="fr-FR" sz="1800" spc="-1" strike="noStrike">
                <a:solidFill>
                  <a:srgbClr val="000000"/>
                </a:solidFill>
                <a:uFill>
                  <a:solidFill>
                    <a:srgbClr val="ffffff"/>
                  </a:solidFill>
                </a:uFill>
                <a:latin typeface="Calibri"/>
              </a:rPr>
              <a:t>la verbosité</a:t>
            </a:r>
            <a:r>
              <a:rPr b="0" lang="fr-FR" sz="1800" spc="-1" strike="noStrike">
                <a:solidFill>
                  <a:srgbClr val="000000"/>
                </a:solidFill>
                <a:uFill>
                  <a:solidFill>
                    <a:srgbClr val="ffffff"/>
                  </a:solidFill>
                </a:uFill>
                <a:latin typeface="Calibri"/>
              </a:rPr>
              <a:t>) de l’onglet Console. Par défaut, la verbosité est limitée. En cas de problèmes de fiabilité comme ceux examinés plus loin il est conseillé de relancer en décochant la case </a:t>
            </a:r>
            <a:r>
              <a:rPr b="0" i="1" lang="fr-FR" sz="1800" spc="-1" strike="noStrike">
                <a:solidFill>
                  <a:srgbClr val="000000"/>
                </a:solidFill>
                <a:uFill>
                  <a:solidFill>
                    <a:srgbClr val="ffffff"/>
                  </a:solidFill>
                </a:uFill>
                <a:latin typeface="Calibri"/>
              </a:rPr>
              <a:t>Limiter la verbosité</a:t>
            </a:r>
            <a:r>
              <a:rPr b="0" lang="fr-FR" sz="1800" spc="-1" strike="noStrike">
                <a:solidFill>
                  <a:srgbClr val="000000"/>
                </a:solidFill>
                <a:uFill>
                  <a:solidFill>
                    <a:srgbClr val="ffffff"/>
                  </a:solidFill>
                </a:uFill>
                <a:latin typeface="Calibri"/>
              </a:rPr>
              <a: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09" name="TextShape 2"/>
          <p:cNvSpPr txBox="1"/>
          <p:nvPr/>
        </p:nvSpPr>
        <p:spPr>
          <a:xfrm>
            <a:off x="6458040" y="6356520"/>
            <a:ext cx="2057040" cy="364680"/>
          </a:xfrm>
          <a:prstGeom prst="rect">
            <a:avLst/>
          </a:prstGeom>
          <a:noFill/>
          <a:ln>
            <a:noFill/>
          </a:ln>
        </p:spPr>
        <p:txBody>
          <a:bodyPr anchor="ctr"/>
          <a:p>
            <a:pPr algn="r">
              <a:lnSpc>
                <a:spcPct val="100000"/>
              </a:lnSpc>
            </a:pPr>
            <a:fld id="{7AD8A416-8EF0-4E44-BA57-14487D4B1AA4}"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510" name="CustomShape 3"/>
          <p:cNvSpPr/>
          <p:nvPr/>
        </p:nvSpPr>
        <p:spPr>
          <a:xfrm>
            <a:off x="126360" y="2570760"/>
            <a:ext cx="8890920" cy="13885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 PRODUCTION ET LE CONTRÔLE </a:t>
            </a: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DES BASES DE DONNéES</a:t>
            </a:r>
            <a:endParaRPr b="0" lang="fr-FR" sz="1800" spc="-1" strike="noStrike">
              <a:solidFill>
                <a:srgbClr val="000000"/>
              </a:solidFill>
              <a:uFill>
                <a:solidFill>
                  <a:srgbClr val="ffffff"/>
                </a:solidFill>
              </a:uFill>
              <a:latin typeface="Arial"/>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120960" y="1953000"/>
            <a:ext cx="8602920" cy="37782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169" name="CustomShape 2"/>
          <p:cNvSpPr/>
          <p:nvPr/>
        </p:nvSpPr>
        <p:spPr>
          <a:xfrm>
            <a:off x="7546680" y="5849280"/>
            <a:ext cx="897840" cy="177120"/>
          </a:xfrm>
          <a:prstGeom prst="rect">
            <a:avLst/>
          </a:prstGeom>
          <a:noFill/>
          <a:ln>
            <a:noFill/>
          </a:ln>
        </p:spPr>
        <p:style>
          <a:lnRef idx="0"/>
          <a:fillRef idx="0"/>
          <a:effectRef idx="0"/>
          <a:fontRef idx="minor"/>
        </p:style>
      </p:sp>
      <p:sp>
        <p:nvSpPr>
          <p:cNvPr id="170" name="CustomShape 3"/>
          <p:cNvSpPr/>
          <p:nvPr/>
        </p:nvSpPr>
        <p:spPr>
          <a:xfrm>
            <a:off x="107280" y="36000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 CONNEXION AU BUREAU</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171" name="CustomShape 4"/>
          <p:cNvSpPr/>
          <p:nvPr/>
        </p:nvSpPr>
        <p:spPr>
          <a:xfrm>
            <a:off x="576360" y="1449360"/>
            <a:ext cx="7989480" cy="4065840"/>
          </a:xfrm>
          <a:prstGeom prst="rect">
            <a:avLst/>
          </a:prstGeom>
          <a:noFill/>
          <a:ln>
            <a:noFill/>
          </a:ln>
        </p:spPr>
        <p:style>
          <a:lnRef idx="0"/>
          <a:fillRef idx="0"/>
          <a:effectRef idx="0"/>
          <a:fontRef idx="minor"/>
        </p:style>
      </p:sp>
      <p:pic>
        <p:nvPicPr>
          <p:cNvPr id="172" name="Image 199" descr=""/>
          <p:cNvPicPr/>
          <p:nvPr/>
        </p:nvPicPr>
        <p:blipFill>
          <a:blip r:embed="rId1"/>
          <a:srcRect l="0" t="-241" r="7168" b="0"/>
          <a:stretch/>
        </p:blipFill>
        <p:spPr>
          <a:xfrm>
            <a:off x="4649400" y="3605760"/>
            <a:ext cx="4356360" cy="2437920"/>
          </a:xfrm>
          <a:prstGeom prst="rect">
            <a:avLst/>
          </a:prstGeom>
          <a:ln>
            <a:noFill/>
          </a:ln>
        </p:spPr>
      </p:pic>
      <p:sp>
        <p:nvSpPr>
          <p:cNvPr id="173" name="TextShape 5"/>
          <p:cNvSpPr txBox="1"/>
          <p:nvPr/>
        </p:nvSpPr>
        <p:spPr>
          <a:xfrm>
            <a:off x="1375200" y="6492960"/>
            <a:ext cx="618300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174" name="TextShape 6"/>
          <p:cNvSpPr txBox="1"/>
          <p:nvPr/>
        </p:nvSpPr>
        <p:spPr>
          <a:xfrm>
            <a:off x="6458040" y="6356520"/>
            <a:ext cx="2057040" cy="364680"/>
          </a:xfrm>
          <a:prstGeom prst="rect">
            <a:avLst/>
          </a:prstGeom>
          <a:noFill/>
          <a:ln>
            <a:noFill/>
          </a:ln>
        </p:spPr>
        <p:txBody>
          <a:bodyPr anchor="ctr"/>
          <a:p>
            <a:pPr algn="r">
              <a:lnSpc>
                <a:spcPct val="100000"/>
              </a:lnSpc>
            </a:pPr>
            <a:fld id="{15853CBB-9D70-4625-AA14-68CF3ECC1C4B}"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175" name="CustomShape 7"/>
          <p:cNvSpPr/>
          <p:nvPr/>
        </p:nvSpPr>
        <p:spPr>
          <a:xfrm>
            <a:off x="384480" y="1183680"/>
            <a:ext cx="8613720" cy="2832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Lancer l’ordinateur. </a:t>
            </a:r>
            <a:r>
              <a:rPr b="0" lang="fr-FR" sz="1800" spc="-1" strike="noStrike">
                <a:solidFill>
                  <a:srgbClr val="ff0000"/>
                </a:solidFill>
                <a:uFill>
                  <a:solidFill>
                    <a:srgbClr val="ffffff"/>
                  </a:solidFill>
                </a:uFill>
                <a:latin typeface="Calibri"/>
              </a:rPr>
              <a:t>Toujours</a:t>
            </a:r>
            <a:r>
              <a:rPr b="0" lang="fr-FR" sz="1800" spc="-1" strike="noStrike">
                <a:solidFill>
                  <a:srgbClr val="000000"/>
                </a:solidFill>
                <a:uFill>
                  <a:solidFill>
                    <a:srgbClr val="ffffff"/>
                  </a:solidFill>
                </a:uFill>
                <a:latin typeface="Calibri"/>
              </a:rPr>
              <a:t> insérer la clé USB3 dans son port.</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Pour certains matériels</a:t>
            </a:r>
            <a:r>
              <a:rPr b="0" lang="fr-FR" sz="1800" spc="-1" strike="noStrike">
                <a:solidFill>
                  <a:srgbClr val="ff0000"/>
                </a:solidFill>
                <a:uFill>
                  <a:solidFill>
                    <a:srgbClr val="ffffff"/>
                  </a:solidFill>
                </a:uFill>
                <a:latin typeface="Calibri"/>
              </a:rPr>
              <a:t>, il faut n’insérer la clé USB3 dédiée dans son port qu’au stade de l’écran de connexion</a:t>
            </a:r>
            <a:r>
              <a:rPr b="0" lang="fr-FR" sz="1800" spc="-1" strike="noStrike">
                <a:solidFill>
                  <a:srgbClr val="000000"/>
                </a:solidFill>
                <a:uFill>
                  <a:solidFill>
                    <a:srgbClr val="ffffff"/>
                  </a:solidFill>
                </a:uFill>
                <a:latin typeface="Calibri"/>
              </a:rPr>
              <a:t>, quand le mot de passe est demandé. Une insertion avant ce stade peut causer des problèmes de démarrage.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N’utiliser que la clé formatée EXFAT et compatible avec les PC Windows, fournie par la DSI.</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L’écran de connexion propose 9 comptes intitulés section_1, …, section_9 qui peuvent servir aux différentes sections.</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D’autres comptes utilisateurs peuvent être créés par l’API.</a:t>
            </a:r>
            <a:endParaRPr b="0" lang="fr-FR" sz="1800" spc="-1" strike="noStrike">
              <a:solidFill>
                <a:srgbClr val="000000"/>
              </a:solidFill>
              <a:uFill>
                <a:solidFill>
                  <a:srgbClr val="ffffff"/>
                </a:solidFill>
              </a:uFill>
              <a:latin typeface="Arial"/>
            </a:endParaRPr>
          </a:p>
        </p:txBody>
      </p:sp>
      <p:sp>
        <p:nvSpPr>
          <p:cNvPr id="176" name="CustomShape 8"/>
          <p:cNvSpPr/>
          <p:nvPr/>
        </p:nvSpPr>
        <p:spPr>
          <a:xfrm>
            <a:off x="5839920" y="6026760"/>
            <a:ext cx="2484000" cy="638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Apparence du bureau</a:t>
            </a:r>
            <a:endParaRPr b="0" lang="fr-FR" sz="1800" spc="-1" strike="noStrike">
              <a:solidFill>
                <a:srgbClr val="000000"/>
              </a:solidFill>
              <a:uFill>
                <a:solidFill>
                  <a:srgbClr val="ffffff"/>
                </a:solidFill>
              </a:uFill>
              <a:latin typeface="Arial"/>
            </a:endParaRPr>
          </a:p>
        </p:txBody>
      </p:sp>
      <p:pic>
        <p:nvPicPr>
          <p:cNvPr id="177" name="Image 5" descr=""/>
          <p:cNvPicPr/>
          <p:nvPr/>
        </p:nvPicPr>
        <p:blipFill>
          <a:blip r:embed="rId2"/>
          <a:srcRect l="27847" t="11665" r="6891" b="20029"/>
          <a:stretch/>
        </p:blipFill>
        <p:spPr>
          <a:xfrm>
            <a:off x="478800" y="3611880"/>
            <a:ext cx="4073760" cy="2398320"/>
          </a:xfrm>
          <a:prstGeom prst="rect">
            <a:avLst/>
          </a:prstGeom>
          <a:ln>
            <a:noFill/>
          </a:ln>
        </p:spPr>
      </p:pic>
      <p:sp>
        <p:nvSpPr>
          <p:cNvPr id="178" name="CustomShape 9"/>
          <p:cNvSpPr/>
          <p:nvPr/>
        </p:nvSpPr>
        <p:spPr>
          <a:xfrm>
            <a:off x="478800" y="6050520"/>
            <a:ext cx="3827880" cy="638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Apparence de l’écran de connexion</a:t>
            </a:r>
            <a:endParaRPr b="0" lang="fr-FR"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70560" y="1845000"/>
            <a:ext cx="8913240" cy="30942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512" name="CustomShape 2"/>
          <p:cNvSpPr/>
          <p:nvPr/>
        </p:nvSpPr>
        <p:spPr>
          <a:xfrm>
            <a:off x="1332000" y="6321600"/>
            <a:ext cx="6477840" cy="177120"/>
          </a:xfrm>
          <a:prstGeom prst="rect">
            <a:avLst/>
          </a:prstGeom>
          <a:noFill/>
          <a:ln>
            <a:noFill/>
          </a:ln>
        </p:spPr>
        <p:style>
          <a:lnRef idx="0"/>
          <a:fillRef idx="0"/>
          <a:effectRef idx="0"/>
          <a:fontRef idx="minor"/>
        </p:style>
      </p:sp>
      <p:sp>
        <p:nvSpPr>
          <p:cNvPr id="513" name="CustomShape 3"/>
          <p:cNvSpPr/>
          <p:nvPr/>
        </p:nvSpPr>
        <p:spPr>
          <a:xfrm>
            <a:off x="7883640" y="6321600"/>
            <a:ext cx="897840" cy="177120"/>
          </a:xfrm>
          <a:prstGeom prst="rect">
            <a:avLst/>
          </a:prstGeom>
          <a:noFill/>
          <a:ln>
            <a:noFill/>
          </a:ln>
        </p:spPr>
        <p:style>
          <a:lnRef idx="0"/>
          <a:fillRef idx="0"/>
          <a:effectRef idx="0"/>
          <a:fontRef idx="minor"/>
        </p:style>
      </p:sp>
      <p:sp>
        <p:nvSpPr>
          <p:cNvPr id="514" name="CustomShape 4"/>
          <p:cNvSpPr/>
          <p:nvPr/>
        </p:nvSpPr>
        <p:spPr>
          <a:xfrm>
            <a:off x="70200" y="351720"/>
            <a:ext cx="9090000" cy="5745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Produire la base de données CSV</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515" name="CustomShape 5"/>
          <p:cNvSpPr/>
          <p:nvPr/>
        </p:nvSpPr>
        <p:spPr>
          <a:xfrm>
            <a:off x="179640" y="1845000"/>
            <a:ext cx="4257720" cy="3200040"/>
          </a:xfrm>
          <a:prstGeom prst="rect">
            <a:avLst/>
          </a:prstGeom>
          <a:noFill/>
          <a:ln>
            <a:noFill/>
          </a:ln>
        </p:spPr>
        <p:style>
          <a:lnRef idx="0"/>
          <a:fillRef idx="0"/>
          <a:effectRef idx="0"/>
          <a:fontRef idx="minor"/>
        </p:style>
        <p:txBody>
          <a:bodyPr lIns="0" rIns="0" tIns="0" bIns="0"/>
          <a:p>
            <a:pPr>
              <a:lnSpc>
                <a:spcPct val="100000"/>
              </a:lnSpc>
            </a:pPr>
            <a:r>
              <a:rPr b="0" lang="fr-FR" sz="2000" spc="-1" strike="noStrike">
                <a:solidFill>
                  <a:srgbClr val="0000cc"/>
                </a:solidFill>
                <a:uFill>
                  <a:solidFill>
                    <a:srgbClr val="ffffff"/>
                  </a:solidFill>
                </a:uFill>
                <a:latin typeface="Arial"/>
                <a:ea typeface="ヒラギノ角ゴ Pro W3"/>
              </a:rPr>
              <a:t>Cliquer sur l’icône « CSV » de la barre d’outils afin de produire la base de données.csv.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44546a"/>
                </a:solidFill>
                <a:uFill>
                  <a:solidFill>
                    <a:srgbClr val="ffffff"/>
                  </a:solidFill>
                </a:uFill>
                <a:latin typeface="Arial"/>
                <a:ea typeface="ヒラギノ角ゴ Pro W3"/>
              </a:rPr>
              <a:t>Une barre de progression s’affiche. Lorsque la barre se stabilise à 100%, la mention « Terminé » dans le dialogue indique la fin du traitement</a:t>
            </a:r>
            <a:r>
              <a:rPr b="0" lang="fr-FR" sz="2000" spc="-1" strike="noStrike">
                <a:solidFill>
                  <a:srgbClr val="0000cc"/>
                </a:solidFill>
                <a:uFill>
                  <a:solidFill>
                    <a:srgbClr val="ffffff"/>
                  </a:solidFill>
                </a:uFill>
                <a:latin typeface="Times New Roman"/>
                <a:ea typeface="ヒラギノ角ゴ Pro W3"/>
              </a:rPr>
              <a:t>.</a:t>
            </a:r>
            <a:endParaRPr b="0" lang="fr-FR" sz="1800" spc="-1" strike="noStrike">
              <a:solidFill>
                <a:srgbClr val="000000"/>
              </a:solidFill>
              <a:uFill>
                <a:solidFill>
                  <a:srgbClr val="ffffff"/>
                </a:solidFill>
              </a:uFill>
              <a:latin typeface="Arial"/>
            </a:endParaRPr>
          </a:p>
        </p:txBody>
      </p:sp>
      <p:sp>
        <p:nvSpPr>
          <p:cNvPr id="516" name="Line 6"/>
          <p:cNvSpPr/>
          <p:nvPr/>
        </p:nvSpPr>
        <p:spPr>
          <a:xfrm flipV="1">
            <a:off x="4234680" y="1798560"/>
            <a:ext cx="3168000" cy="980640"/>
          </a:xfrm>
          <a:prstGeom prst="line">
            <a:avLst/>
          </a:prstGeom>
          <a:ln>
            <a:solidFill>
              <a:srgbClr val="ff0000"/>
            </a:solidFill>
            <a:tailEnd len="med" type="triangle" w="med"/>
          </a:ln>
        </p:spPr>
        <p:style>
          <a:lnRef idx="0"/>
          <a:fillRef idx="0"/>
          <a:effectRef idx="0"/>
          <a:fontRef idx="minor"/>
        </p:style>
      </p:sp>
      <p:pic>
        <p:nvPicPr>
          <p:cNvPr id="517" name="Image 1" descr=""/>
          <p:cNvPicPr/>
          <p:nvPr/>
        </p:nvPicPr>
        <p:blipFill>
          <a:blip r:embed="rId1"/>
          <a:srcRect l="0" t="0" r="41777" b="91625"/>
          <a:stretch/>
        </p:blipFill>
        <p:spPr>
          <a:xfrm>
            <a:off x="3800880" y="1260720"/>
            <a:ext cx="5313600" cy="476640"/>
          </a:xfrm>
          <a:prstGeom prst="rect">
            <a:avLst/>
          </a:prstGeom>
          <a:ln>
            <a:noFill/>
          </a:ln>
        </p:spPr>
      </p:pic>
      <p:sp>
        <p:nvSpPr>
          <p:cNvPr id="518" name="CustomShape 7"/>
          <p:cNvSpPr/>
          <p:nvPr/>
        </p:nvSpPr>
        <p:spPr>
          <a:xfrm>
            <a:off x="7486560" y="1320120"/>
            <a:ext cx="323280" cy="478080"/>
          </a:xfrm>
          <a:prstGeom prst="ellipse">
            <a:avLst/>
          </a:prstGeom>
          <a:noFill/>
          <a:ln w="19080">
            <a:solidFill>
              <a:srgbClr val="ff0066"/>
            </a:solidFill>
            <a:round/>
          </a:ln>
        </p:spPr>
        <p:style>
          <a:lnRef idx="0"/>
          <a:fillRef idx="0"/>
          <a:effectRef idx="0"/>
          <a:fontRef idx="minor"/>
        </p:style>
      </p:sp>
      <p:pic>
        <p:nvPicPr>
          <p:cNvPr id="519" name="Picture 2" descr=""/>
          <p:cNvPicPr/>
          <p:nvPr/>
        </p:nvPicPr>
        <p:blipFill>
          <a:blip r:embed="rId2"/>
          <a:stretch/>
        </p:blipFill>
        <p:spPr>
          <a:xfrm>
            <a:off x="3636000" y="2398680"/>
            <a:ext cx="598320" cy="1045800"/>
          </a:xfrm>
          <a:prstGeom prst="rect">
            <a:avLst/>
          </a:prstGeom>
          <a:ln>
            <a:noFill/>
          </a:ln>
        </p:spPr>
      </p:pic>
      <p:sp>
        <p:nvSpPr>
          <p:cNvPr id="520" name="TextShape 8"/>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21" name="TextShape 9"/>
          <p:cNvSpPr txBox="1"/>
          <p:nvPr/>
        </p:nvSpPr>
        <p:spPr>
          <a:xfrm>
            <a:off x="6458040" y="6356520"/>
            <a:ext cx="2057040" cy="364680"/>
          </a:xfrm>
          <a:prstGeom prst="rect">
            <a:avLst/>
          </a:prstGeom>
          <a:noFill/>
          <a:ln>
            <a:noFill/>
          </a:ln>
        </p:spPr>
        <p:txBody>
          <a:bodyPr anchor="ctr"/>
          <a:p>
            <a:pPr algn="r">
              <a:lnSpc>
                <a:spcPct val="100000"/>
              </a:lnSpc>
            </a:pPr>
            <a:fld id="{E8806D4F-182D-49F2-9590-8EE0298476F1}"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120960" y="1953000"/>
            <a:ext cx="8602920" cy="37782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523" name="CustomShape 2"/>
          <p:cNvSpPr/>
          <p:nvPr/>
        </p:nvSpPr>
        <p:spPr>
          <a:xfrm>
            <a:off x="7883640" y="6321600"/>
            <a:ext cx="897840" cy="177120"/>
          </a:xfrm>
          <a:prstGeom prst="rect">
            <a:avLst/>
          </a:prstGeom>
          <a:noFill/>
          <a:ln>
            <a:noFill/>
          </a:ln>
        </p:spPr>
        <p:style>
          <a:lnRef idx="0"/>
          <a:fillRef idx="0"/>
          <a:effectRef idx="0"/>
          <a:fontRef idx="minor"/>
        </p:style>
      </p:sp>
      <p:sp>
        <p:nvSpPr>
          <p:cNvPr id="524" name="CustomShape 3"/>
          <p:cNvSpPr/>
          <p:nvPr/>
        </p:nvSpPr>
        <p:spPr>
          <a:xfrm>
            <a:off x="199080" y="36000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ACCéDER AUX BASES de données CSV</a:t>
            </a:r>
            <a:endParaRPr b="0" lang="fr-FR" sz="1800" spc="-1" strike="noStrike">
              <a:solidFill>
                <a:srgbClr val="000000"/>
              </a:solidFill>
              <a:uFill>
                <a:solidFill>
                  <a:srgbClr val="ffffff"/>
                </a:solidFill>
              </a:uFill>
              <a:latin typeface="Arial"/>
            </a:endParaRPr>
          </a:p>
        </p:txBody>
      </p:sp>
      <p:sp>
        <p:nvSpPr>
          <p:cNvPr id="525" name="CustomShape 4"/>
          <p:cNvSpPr/>
          <p:nvPr/>
        </p:nvSpPr>
        <p:spPr>
          <a:xfrm>
            <a:off x="199080" y="1269000"/>
            <a:ext cx="8862840" cy="136656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uFill>
                  <a:solidFill>
                    <a:srgbClr val="ffffff"/>
                  </a:solidFill>
                </a:uFill>
                <a:latin typeface="Times New Roman"/>
                <a:ea typeface="ヒラギノ角ゴ Pro W3"/>
              </a:rPr>
              <a:t>Deux bases CSV :</a:t>
            </a:r>
            <a:endParaRPr b="0" lang="fr-FR" sz="1800" spc="-1" strike="noStrike">
              <a:solidFill>
                <a:srgbClr val="000000"/>
              </a:solidFill>
              <a:uFill>
                <a:solidFill>
                  <a:srgbClr val="ffffff"/>
                </a:solidFill>
              </a:uFill>
              <a:latin typeface="Arial"/>
            </a:endParaRPr>
          </a:p>
          <a:p>
            <a:pPr marL="343080" indent="-341640">
              <a:lnSpc>
                <a:spcPct val="100000"/>
              </a:lnSpc>
              <a:buClr>
                <a:srgbClr val="000000"/>
              </a:buClr>
              <a:buFont typeface="StarSymbol"/>
              <a:buChar char="-"/>
            </a:pPr>
            <a:r>
              <a:rPr b="0" lang="fr-FR" sz="2400" spc="-1" strike="noStrike">
                <a:solidFill>
                  <a:srgbClr val="000000"/>
                </a:solidFill>
                <a:uFill>
                  <a:solidFill>
                    <a:srgbClr val="ffffff"/>
                  </a:solidFill>
                </a:uFill>
                <a:latin typeface="Times New Roman"/>
                <a:ea typeface="ヒラギノ角ゴ Pro W3"/>
              </a:rPr>
              <a:t>l’ensemble des bulletins de paye (fichier léger) </a:t>
            </a:r>
            <a:endParaRPr b="0" lang="fr-FR" sz="1800" spc="-1" strike="noStrike">
              <a:solidFill>
                <a:srgbClr val="000000"/>
              </a:solidFill>
              <a:uFill>
                <a:solidFill>
                  <a:srgbClr val="ffffff"/>
                </a:solidFill>
              </a:uFill>
              <a:latin typeface="Arial"/>
            </a:endParaRPr>
          </a:p>
          <a:p>
            <a:pPr marL="343080" indent="-341640">
              <a:lnSpc>
                <a:spcPct val="100000"/>
              </a:lnSpc>
              <a:buClr>
                <a:srgbClr val="000000"/>
              </a:buClr>
              <a:buFont typeface="StarSymbol"/>
              <a:buChar char="-"/>
            </a:pPr>
            <a:r>
              <a:rPr b="0" lang="fr-FR" sz="2400" spc="-1" strike="noStrike">
                <a:solidFill>
                  <a:srgbClr val="000000"/>
                </a:solidFill>
                <a:uFill>
                  <a:solidFill>
                    <a:srgbClr val="ffffff"/>
                  </a:solidFill>
                </a:uFill>
                <a:latin typeface="Times New Roman"/>
                <a:ea typeface="ヒラギノ角ゴ Pro W3"/>
              </a:rPr>
              <a:t>l’ensemble des lignes de paye fusionnées aux bulletins de paye</a:t>
            </a:r>
            <a:endParaRPr b="0" lang="fr-FR" sz="1800" spc="-1" strike="noStrike">
              <a:solidFill>
                <a:srgbClr val="000000"/>
              </a:solidFill>
              <a:uFill>
                <a:solidFill>
                  <a:srgbClr val="ffffff"/>
                </a:solidFill>
              </a:uFill>
              <a:latin typeface="Arial"/>
            </a:endParaRPr>
          </a:p>
        </p:txBody>
      </p:sp>
      <p:pic>
        <p:nvPicPr>
          <p:cNvPr id="526" name="Image 1" descr=""/>
          <p:cNvPicPr/>
          <p:nvPr/>
        </p:nvPicPr>
        <p:blipFill>
          <a:blip r:embed="rId1"/>
          <a:srcRect l="-95" t="47" r="29905" b="85897"/>
          <a:stretch/>
        </p:blipFill>
        <p:spPr>
          <a:xfrm>
            <a:off x="520920" y="2966760"/>
            <a:ext cx="6965280" cy="870480"/>
          </a:xfrm>
          <a:prstGeom prst="rect">
            <a:avLst/>
          </a:prstGeom>
          <a:ln>
            <a:noFill/>
          </a:ln>
        </p:spPr>
      </p:pic>
      <p:sp>
        <p:nvSpPr>
          <p:cNvPr id="527" name="CustomShape 5"/>
          <p:cNvSpPr/>
          <p:nvPr/>
        </p:nvSpPr>
        <p:spPr>
          <a:xfrm rot="21518400">
            <a:off x="5116320" y="3031200"/>
            <a:ext cx="529560" cy="465480"/>
          </a:xfrm>
          <a:prstGeom prst="ellipse">
            <a:avLst/>
          </a:prstGeom>
          <a:noFill/>
          <a:ln w="29160">
            <a:solidFill>
              <a:srgbClr val="ff0066"/>
            </a:solidFill>
            <a:round/>
          </a:ln>
        </p:spPr>
        <p:style>
          <a:lnRef idx="0"/>
          <a:fillRef idx="0"/>
          <a:effectRef idx="0"/>
          <a:fontRef idx="minor"/>
        </p:style>
      </p:sp>
      <p:sp>
        <p:nvSpPr>
          <p:cNvPr id="528" name="CustomShape 6"/>
          <p:cNvSpPr/>
          <p:nvPr/>
        </p:nvSpPr>
        <p:spPr>
          <a:xfrm>
            <a:off x="3938760" y="3837600"/>
            <a:ext cx="2518920" cy="345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Accès aux bases</a:t>
            </a:r>
            <a:endParaRPr b="0" lang="fr-FR" sz="1800" spc="-1" strike="noStrike">
              <a:solidFill>
                <a:srgbClr val="000000"/>
              </a:solidFill>
              <a:uFill>
                <a:solidFill>
                  <a:srgbClr val="ffffff"/>
                </a:solidFill>
              </a:uFill>
              <a:latin typeface="Arial"/>
            </a:endParaRPr>
          </a:p>
        </p:txBody>
      </p:sp>
      <p:sp>
        <p:nvSpPr>
          <p:cNvPr id="529" name="Line 7"/>
          <p:cNvSpPr/>
          <p:nvPr/>
        </p:nvSpPr>
        <p:spPr>
          <a:xfrm flipH="1" flipV="1">
            <a:off x="4968000" y="3528000"/>
            <a:ext cx="1368000" cy="360000"/>
          </a:xfrm>
          <a:prstGeom prst="line">
            <a:avLst/>
          </a:prstGeom>
          <a:ln>
            <a:noFill/>
          </a:ln>
        </p:spPr>
        <p:style>
          <a:lnRef idx="0"/>
          <a:fillRef idx="0"/>
          <a:effectRef idx="0"/>
          <a:fontRef idx="minor"/>
        </p:style>
      </p:sp>
      <p:sp>
        <p:nvSpPr>
          <p:cNvPr id="530" name="TextShape 8"/>
          <p:cNvSpPr txBox="1"/>
          <p:nvPr/>
        </p:nvSpPr>
        <p:spPr>
          <a:xfrm>
            <a:off x="2879640" y="6379560"/>
            <a:ext cx="3085920" cy="37800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31" name="TextShape 9"/>
          <p:cNvSpPr txBox="1"/>
          <p:nvPr/>
        </p:nvSpPr>
        <p:spPr>
          <a:xfrm>
            <a:off x="6458040" y="6356520"/>
            <a:ext cx="2057040" cy="364680"/>
          </a:xfrm>
          <a:prstGeom prst="rect">
            <a:avLst/>
          </a:prstGeom>
          <a:noFill/>
          <a:ln>
            <a:noFill/>
          </a:ln>
        </p:spPr>
        <p:txBody>
          <a:bodyPr anchor="ctr"/>
          <a:p>
            <a:pPr algn="r">
              <a:lnSpc>
                <a:spcPct val="100000"/>
              </a:lnSpc>
            </a:pPr>
            <a:fld id="{C6158FD7-CB3F-4597-BD7F-E6623AB7DF0E}"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2" name="Image 297" descr=""/>
          <p:cNvPicPr/>
          <p:nvPr/>
        </p:nvPicPr>
        <p:blipFill>
          <a:blip r:embed="rId1"/>
          <a:stretch/>
        </p:blipFill>
        <p:spPr>
          <a:xfrm>
            <a:off x="199080" y="1170720"/>
            <a:ext cx="8890920" cy="1649880"/>
          </a:xfrm>
          <a:prstGeom prst="rect">
            <a:avLst/>
          </a:prstGeom>
          <a:ln>
            <a:noFill/>
          </a:ln>
        </p:spPr>
      </p:pic>
      <p:sp>
        <p:nvSpPr>
          <p:cNvPr id="533" name="CustomShape 1"/>
          <p:cNvSpPr/>
          <p:nvPr/>
        </p:nvSpPr>
        <p:spPr>
          <a:xfrm>
            <a:off x="199080" y="36000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ACCéDER aux bases de données csv</a:t>
            </a:r>
            <a:endParaRPr b="0" lang="fr-FR" sz="1800" spc="-1" strike="noStrike">
              <a:solidFill>
                <a:srgbClr val="000000"/>
              </a:solidFill>
              <a:uFill>
                <a:solidFill>
                  <a:srgbClr val="ffffff"/>
                </a:solidFill>
              </a:uFill>
              <a:latin typeface="Arial"/>
            </a:endParaRPr>
          </a:p>
        </p:txBody>
      </p:sp>
      <p:sp>
        <p:nvSpPr>
          <p:cNvPr id="534" name="CustomShape 2"/>
          <p:cNvSpPr/>
          <p:nvPr/>
        </p:nvSpPr>
        <p:spPr>
          <a:xfrm>
            <a:off x="1492200" y="3467880"/>
            <a:ext cx="6855480" cy="207864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uFill>
                  <a:solidFill>
                    <a:srgbClr val="ffffff"/>
                  </a:solidFill>
                </a:uFill>
                <a:latin typeface="Arial"/>
                <a:ea typeface="DejaVu Sans"/>
              </a:rPr>
              <a:t>Les bases CSV sont lisibles sous Excel (Windows) ou Calc (poste dédié Linux).</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ea typeface="DejaVu Sans"/>
              </a:rPr>
              <a:t>Elles sont directement générées sur la clé USB3.</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ea typeface="DejaVu Sans"/>
              </a:rPr>
              <a:t>Recopier les bases de données de la clé USB3 sur votre PC Windows</a:t>
            </a:r>
            <a:r>
              <a:rPr b="0" lang="fr-FR" sz="1800" spc="-1" strike="noStrike">
                <a:solidFill>
                  <a:srgbClr val="0000cc"/>
                </a:solidFill>
                <a:uFill>
                  <a:solidFill>
                    <a:srgbClr val="ffffff"/>
                  </a:solidFill>
                </a:uFill>
                <a:latin typeface="Arial"/>
                <a:ea typeface="DejaVu Sans"/>
              </a:rPr>
              <a:t>.</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535" name="TextShape 3"/>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36" name="TextShape 4"/>
          <p:cNvSpPr txBox="1"/>
          <p:nvPr/>
        </p:nvSpPr>
        <p:spPr>
          <a:xfrm>
            <a:off x="6458040" y="6356520"/>
            <a:ext cx="2057040" cy="364680"/>
          </a:xfrm>
          <a:prstGeom prst="rect">
            <a:avLst/>
          </a:prstGeom>
          <a:noFill/>
          <a:ln>
            <a:noFill/>
          </a:ln>
        </p:spPr>
        <p:txBody>
          <a:bodyPr anchor="ctr"/>
          <a:p>
            <a:pPr algn="r">
              <a:lnSpc>
                <a:spcPct val="100000"/>
              </a:lnSpc>
            </a:pPr>
            <a:fld id="{0ABE094B-A554-4E64-91E2-3AE0E770FF9A}"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7" name="Image 300" descr=""/>
          <p:cNvPicPr/>
          <p:nvPr/>
        </p:nvPicPr>
        <p:blipFill>
          <a:blip r:embed="rId1"/>
          <a:srcRect l="0" t="0" r="69421" b="0"/>
          <a:stretch/>
        </p:blipFill>
        <p:spPr>
          <a:xfrm>
            <a:off x="199080" y="1124640"/>
            <a:ext cx="8691480" cy="3670920"/>
          </a:xfrm>
          <a:prstGeom prst="rect">
            <a:avLst/>
          </a:prstGeom>
          <a:ln>
            <a:noFill/>
          </a:ln>
        </p:spPr>
      </p:pic>
      <p:sp>
        <p:nvSpPr>
          <p:cNvPr id="538" name="CustomShape 1"/>
          <p:cNvSpPr/>
          <p:nvPr/>
        </p:nvSpPr>
        <p:spPr>
          <a:xfrm>
            <a:off x="199080" y="36000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EXEMPLE DE VISUALISATION CALC sous LINUX </a:t>
            </a: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ou EXCEL sous WINDOWS</a:t>
            </a:r>
            <a:endParaRPr b="0" lang="fr-FR" sz="1800" spc="-1" strike="noStrike">
              <a:solidFill>
                <a:srgbClr val="000000"/>
              </a:solidFill>
              <a:uFill>
                <a:solidFill>
                  <a:srgbClr val="ffffff"/>
                </a:solidFill>
              </a:uFill>
              <a:latin typeface="Arial"/>
            </a:endParaRPr>
          </a:p>
        </p:txBody>
      </p:sp>
      <p:sp>
        <p:nvSpPr>
          <p:cNvPr id="539" name="CustomShape 2"/>
          <p:cNvSpPr/>
          <p:nvPr/>
        </p:nvSpPr>
        <p:spPr>
          <a:xfrm>
            <a:off x="199080" y="4600440"/>
            <a:ext cx="8691480" cy="14911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Arial"/>
                <a:ea typeface="DejaVu Sans"/>
              </a:rPr>
              <a:t>Le traitement (TCD…) est réalisé sur les postes PC Windows (Excel).</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540" name="CustomShape 3"/>
          <p:cNvSpPr/>
          <p:nvPr/>
        </p:nvSpPr>
        <p:spPr>
          <a:xfrm>
            <a:off x="1332000" y="6321600"/>
            <a:ext cx="6477840" cy="177120"/>
          </a:xfrm>
          <a:prstGeom prst="rect">
            <a:avLst/>
          </a:prstGeom>
          <a:noFill/>
          <a:ln>
            <a:noFill/>
          </a:ln>
        </p:spPr>
        <p:style>
          <a:lnRef idx="0"/>
          <a:fillRef idx="0"/>
          <a:effectRef idx="0"/>
          <a:fontRef idx="minor"/>
        </p:style>
      </p:sp>
      <p:sp>
        <p:nvSpPr>
          <p:cNvPr id="541" name="TextShape 4"/>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42" name="TextShape 5"/>
          <p:cNvSpPr txBox="1"/>
          <p:nvPr/>
        </p:nvSpPr>
        <p:spPr>
          <a:xfrm>
            <a:off x="6458040" y="6356520"/>
            <a:ext cx="2057040" cy="364680"/>
          </a:xfrm>
          <a:prstGeom prst="rect">
            <a:avLst/>
          </a:prstGeom>
          <a:noFill/>
          <a:ln>
            <a:noFill/>
          </a:ln>
        </p:spPr>
        <p:txBody>
          <a:bodyPr anchor="ctr"/>
          <a:p>
            <a:pPr algn="r">
              <a:lnSpc>
                <a:spcPct val="100000"/>
              </a:lnSpc>
            </a:pPr>
            <a:fld id="{59062140-6F8F-4CE8-B918-1890054F0C55}"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251640" y="1124640"/>
            <a:ext cx="8227440" cy="4693680"/>
          </a:xfrm>
          <a:prstGeom prst="rect">
            <a:avLst/>
          </a:prstGeom>
          <a:noFill/>
          <a:ln>
            <a:noFill/>
          </a:ln>
        </p:spPr>
        <p:style>
          <a:lnRef idx="0"/>
          <a:fillRef idx="0"/>
          <a:effectRef idx="0"/>
          <a:fontRef idx="minor"/>
        </p:style>
        <p:txBody>
          <a:bodyPr lIns="0" rIns="0" tIns="0" bIns="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Altaïr crée deux bases en au format CSV au format CSV lisible sous Excel (ou Calc) :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l’ensemble des bulletins de paye : un fichier léger, avec les caractéristiques globales de l’agent ou de sa paye (nom, prénom, matricule, statut, indice, Brut, Net…)</a:t>
            </a:r>
            <a:endParaRPr b="0" lang="fr-FR" sz="1800" spc="-1" strike="noStrike">
              <a:solidFill>
                <a:srgbClr val="000000"/>
              </a:solidFill>
              <a:uFill>
                <a:solidFill>
                  <a:srgbClr val="ffffff"/>
                </a:solidFill>
              </a:uFill>
              <a:latin typeface="Arial"/>
            </a:endParaRPr>
          </a:p>
          <a:p>
            <a:pPr marL="1800"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l’ensemble des lignes de paye et des bulletins de paye dans un même fichier, avec toutes les variables utiles au contrôle (les précédentes, plus le montant de chaque ligne de paye, le code et le libellé, la base, le taux, la catégorie de ligne de paye).</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Catégorie de ligne de paye : voir la traduction du codage dans l’Aide.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Ces deux bases peuvent être utilisées pour des tableaux croisés dynamiques sous Excel.</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sp>
        <p:nvSpPr>
          <p:cNvPr id="544" name="CustomShape 2"/>
          <p:cNvSpPr/>
          <p:nvPr/>
        </p:nvSpPr>
        <p:spPr>
          <a:xfrm>
            <a:off x="7883640" y="6321600"/>
            <a:ext cx="897840" cy="177120"/>
          </a:xfrm>
          <a:prstGeom prst="rect">
            <a:avLst/>
          </a:prstGeom>
          <a:noFill/>
          <a:ln>
            <a:noFill/>
          </a:ln>
        </p:spPr>
        <p:style>
          <a:lnRef idx="0"/>
          <a:fillRef idx="0"/>
          <a:effectRef idx="0"/>
          <a:fontRef idx="minor"/>
        </p:style>
      </p:sp>
      <p:sp>
        <p:nvSpPr>
          <p:cNvPr id="545" name="CustomShape 3"/>
          <p:cNvSpPr/>
          <p:nvPr/>
        </p:nvSpPr>
        <p:spPr>
          <a:xfrm>
            <a:off x="608760" y="303840"/>
            <a:ext cx="8062560" cy="609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Créer LES bases de données csv</a:t>
            </a:r>
            <a:endParaRPr b="0" lang="fr-FR" sz="1800" spc="-1" strike="noStrike">
              <a:solidFill>
                <a:srgbClr val="000000"/>
              </a:solidFill>
              <a:uFill>
                <a:solidFill>
                  <a:srgbClr val="ffffff"/>
                </a:solidFill>
              </a:uFill>
              <a:latin typeface="Arial"/>
            </a:endParaRPr>
          </a:p>
        </p:txBody>
      </p:sp>
      <p:sp>
        <p:nvSpPr>
          <p:cNvPr id="546" name="CustomShape 4"/>
          <p:cNvSpPr/>
          <p:nvPr/>
        </p:nvSpPr>
        <p:spPr>
          <a:xfrm>
            <a:off x="774360" y="2316960"/>
            <a:ext cx="286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47" name="CustomShape 5"/>
          <p:cNvSpPr/>
          <p:nvPr/>
        </p:nvSpPr>
        <p:spPr>
          <a:xfrm>
            <a:off x="774360" y="3403440"/>
            <a:ext cx="286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48" name="TextShape 6"/>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49" name="TextShape 7"/>
          <p:cNvSpPr txBox="1"/>
          <p:nvPr/>
        </p:nvSpPr>
        <p:spPr>
          <a:xfrm>
            <a:off x="6458040" y="6356520"/>
            <a:ext cx="2057040" cy="364680"/>
          </a:xfrm>
          <a:prstGeom prst="rect">
            <a:avLst/>
          </a:prstGeom>
          <a:noFill/>
          <a:ln>
            <a:noFill/>
          </a:ln>
        </p:spPr>
        <p:txBody>
          <a:bodyPr anchor="ctr"/>
          <a:p>
            <a:pPr algn="r">
              <a:lnSpc>
                <a:spcPct val="100000"/>
              </a:lnSpc>
            </a:pPr>
            <a:fld id="{8071AAC0-7493-45BD-8AD4-A0EAA8EBD082}"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251640" y="1124640"/>
            <a:ext cx="8419680" cy="523152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uFill>
                  <a:solidFill>
                    <a:srgbClr val="ffffff"/>
                  </a:solidFill>
                </a:uFill>
                <a:latin typeface="Arial"/>
              </a:rPr>
              <a:t>Altaïr propose plusieurs modalités de création</a:t>
            </a:r>
            <a:r>
              <a:rPr b="0" lang="fr-FR" sz="1800" spc="-1" strike="noStrike" u="sng">
                <a:solidFill>
                  <a:srgbClr val="000000"/>
                </a:solidFill>
                <a:uFill>
                  <a:solidFill>
                    <a:srgbClr val="ffffff"/>
                  </a:solidFill>
                </a:uFill>
                <a:latin typeface="Arial"/>
              </a:rPr>
              <a:t> des données </a:t>
            </a:r>
            <a:r>
              <a:rPr b="0" lang="fr-FR" sz="1800" spc="-1" strike="noStrike">
                <a:solidFill>
                  <a:srgbClr val="000000"/>
                </a:solidFill>
                <a:uFill>
                  <a:solidFill>
                    <a:srgbClr val="ffffff"/>
                  </a:solidFill>
                </a:uFill>
                <a:latin typeface="Arial"/>
              </a:rPr>
              <a: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Standard</a:t>
            </a:r>
            <a:r>
              <a:rPr b="0" lang="fr-FR" sz="1800" spc="-1" strike="noStrike">
                <a:solidFill>
                  <a:srgbClr val="000000"/>
                </a:solidFill>
                <a:uFill>
                  <a:solidFill>
                    <a:srgbClr val="ffffff"/>
                  </a:solidFill>
                </a:uFill>
                <a:latin typeface="Arial"/>
                <a:ea typeface="ヒラギノ角ゴ Pro W3"/>
              </a:rPr>
              <a:t> : Mode par défaut. Ecrase les fichiers  intégrés sur la clef USB3 dédiée au fur et à mesure des copies sur l’ordinateur dédié. Mesure de sécurité et de confidentialité.</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Cumulative</a:t>
            </a:r>
            <a:r>
              <a:rPr b="0" lang="fr-FR" sz="1800" spc="-1" strike="noStrike">
                <a:solidFill>
                  <a:srgbClr val="000000"/>
                </a:solidFill>
                <a:uFill>
                  <a:solidFill>
                    <a:srgbClr val="ffffff"/>
                  </a:solidFill>
                </a:uFill>
                <a:latin typeface="Arial"/>
                <a:ea typeface="ヒラギノ角ゴ Pro W3"/>
              </a:rPr>
              <a:t> : Empile les données les unes sur les autres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Distributive</a:t>
            </a:r>
            <a:r>
              <a:rPr b="0" lang="fr-FR" sz="1800" spc="-1" strike="noStrike">
                <a:solidFill>
                  <a:srgbClr val="000000"/>
                </a:solidFill>
                <a:uFill>
                  <a:solidFill>
                    <a:srgbClr val="ffffff"/>
                  </a:solidFill>
                </a:uFill>
                <a:latin typeface="Arial"/>
                <a:ea typeface="ヒラギノ角ゴ Pro W3"/>
              </a:rPr>
              <a:t> : « n » contrôles pour « n » équipes. Si dans un répertoire XHL ou CD Rom, il existe une arborescence de données, Altaïr intègre dans les répertoires correspondants sur la clé, les tables de données afférentes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Distributive plus </a:t>
            </a:r>
            <a:r>
              <a:rPr b="0" lang="fr-FR" sz="1800" spc="-1" strike="noStrike">
                <a:solidFill>
                  <a:srgbClr val="000000"/>
                </a:solidFill>
                <a:uFill>
                  <a:solidFill>
                    <a:srgbClr val="ffffff"/>
                  </a:solidFill>
                </a:uFill>
                <a:latin typeface="Arial"/>
                <a:ea typeface="ヒラギノ角ゴ Pro W3"/>
              </a:rPr>
              <a:t>: Combinaison des modalités cumulative et distributive : Altaïr rajoute les données sur la clef USB3 sans la nettoyer dans une arborescence de dossiers correspondant à différents contrôles.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ff0000"/>
                </a:solidFill>
                <a:uFill>
                  <a:solidFill>
                    <a:srgbClr val="ffffff"/>
                  </a:solidFill>
                </a:uFill>
                <a:latin typeface="Arial"/>
                <a:ea typeface="ヒラギノ角ゴ Pro W3"/>
              </a:rPr>
              <a:t>Attention : Les modes d’exportation cumulative et distributive plus n’écrasent pas les données sur la clef USB3. Prendre soin de la confidentialité des données.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sp>
        <p:nvSpPr>
          <p:cNvPr id="551" name="CustomShape 2"/>
          <p:cNvSpPr/>
          <p:nvPr/>
        </p:nvSpPr>
        <p:spPr>
          <a:xfrm>
            <a:off x="7883640" y="6321600"/>
            <a:ext cx="897840" cy="177120"/>
          </a:xfrm>
          <a:prstGeom prst="rect">
            <a:avLst/>
          </a:prstGeom>
          <a:noFill/>
          <a:ln>
            <a:noFill/>
          </a:ln>
        </p:spPr>
        <p:style>
          <a:lnRef idx="0"/>
          <a:fillRef idx="0"/>
          <a:effectRef idx="0"/>
          <a:fontRef idx="minor"/>
        </p:style>
      </p:sp>
      <p:sp>
        <p:nvSpPr>
          <p:cNvPr id="552" name="CustomShape 3"/>
          <p:cNvSpPr/>
          <p:nvPr/>
        </p:nvSpPr>
        <p:spPr>
          <a:xfrm>
            <a:off x="608760" y="303840"/>
            <a:ext cx="8062560" cy="609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Créer les bases de données csv</a:t>
            </a:r>
            <a:endParaRPr b="0" lang="fr-FR" sz="1800" spc="-1" strike="noStrike">
              <a:solidFill>
                <a:srgbClr val="000000"/>
              </a:solidFill>
              <a:uFill>
                <a:solidFill>
                  <a:srgbClr val="ffffff"/>
                </a:solidFill>
              </a:uFill>
              <a:latin typeface="Arial"/>
            </a:endParaRPr>
          </a:p>
        </p:txBody>
      </p:sp>
      <p:sp>
        <p:nvSpPr>
          <p:cNvPr id="553" name="CustomShape 4"/>
          <p:cNvSpPr/>
          <p:nvPr/>
        </p:nvSpPr>
        <p:spPr>
          <a:xfrm>
            <a:off x="369000" y="4290120"/>
            <a:ext cx="8775000" cy="364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 </a:t>
            </a:r>
            <a:endParaRPr b="0" lang="fr-FR" sz="1800" spc="-1" strike="noStrike">
              <a:solidFill>
                <a:srgbClr val="000000"/>
              </a:solidFill>
              <a:uFill>
                <a:solidFill>
                  <a:srgbClr val="ffffff"/>
                </a:solidFill>
              </a:uFill>
              <a:latin typeface="Arial"/>
            </a:endParaRPr>
          </a:p>
        </p:txBody>
      </p:sp>
      <p:sp>
        <p:nvSpPr>
          <p:cNvPr id="554" name="TextShape 5"/>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55" name="TextShape 6"/>
          <p:cNvSpPr txBox="1"/>
          <p:nvPr/>
        </p:nvSpPr>
        <p:spPr>
          <a:xfrm>
            <a:off x="6458040" y="6356520"/>
            <a:ext cx="2057040" cy="364680"/>
          </a:xfrm>
          <a:prstGeom prst="rect">
            <a:avLst/>
          </a:prstGeom>
          <a:noFill/>
          <a:ln>
            <a:noFill/>
          </a:ln>
        </p:spPr>
        <p:txBody>
          <a:bodyPr anchor="ctr"/>
          <a:p>
            <a:pPr algn="r">
              <a:lnSpc>
                <a:spcPct val="100000"/>
              </a:lnSpc>
            </a:pPr>
            <a:fld id="{CEEB2129-0603-4149-A15E-BA9BE964DB08}"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120960" y="1953000"/>
            <a:ext cx="8602920" cy="37782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557" name="CustomShape 2"/>
          <p:cNvSpPr/>
          <p:nvPr/>
        </p:nvSpPr>
        <p:spPr>
          <a:xfrm>
            <a:off x="1332000" y="6321600"/>
            <a:ext cx="6477840" cy="17712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uFill>
                  <a:solidFill>
                    <a:srgbClr val="ffffff"/>
                  </a:solidFill>
                </a:uFill>
                <a:latin typeface="Calibri"/>
                <a:ea typeface="ヒラギノ角ゴ Pro W3"/>
              </a:rPr>
              <a:t>Guide méthodologique  : Extraction des données  Altaï – F. Nicol et  V. Le Boudec –  7-8-9 mars 2017</a:t>
            </a:r>
            <a:endParaRPr b="0" lang="fr-FR" sz="1800" spc="-1" strike="noStrike">
              <a:solidFill>
                <a:srgbClr val="000000"/>
              </a:solidFill>
              <a:uFill>
                <a:solidFill>
                  <a:srgbClr val="ffffff"/>
                </a:solidFill>
              </a:uFill>
              <a:latin typeface="Arial"/>
            </a:endParaRPr>
          </a:p>
        </p:txBody>
      </p:sp>
      <p:sp>
        <p:nvSpPr>
          <p:cNvPr id="558" name="CustomShape 3"/>
          <p:cNvSpPr/>
          <p:nvPr/>
        </p:nvSpPr>
        <p:spPr>
          <a:xfrm>
            <a:off x="7883640" y="6321600"/>
            <a:ext cx="897840" cy="177120"/>
          </a:xfrm>
          <a:prstGeom prst="rect">
            <a:avLst/>
          </a:prstGeom>
          <a:noFill/>
          <a:ln>
            <a:noFill/>
          </a:ln>
        </p:spPr>
        <p:style>
          <a:lnRef idx="0"/>
          <a:fillRef idx="0"/>
          <a:effectRef idx="0"/>
          <a:fontRef idx="minor"/>
        </p:style>
      </p:sp>
      <p:sp>
        <p:nvSpPr>
          <p:cNvPr id="559" name="CustomShape 4"/>
          <p:cNvSpPr/>
          <p:nvPr/>
        </p:nvSpPr>
        <p:spPr>
          <a:xfrm>
            <a:off x="214560" y="18864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éditer / EXPORTER les bulletins</a:t>
            </a:r>
            <a:endParaRPr b="0" lang="fr-FR" sz="1800" spc="-1" strike="noStrike">
              <a:solidFill>
                <a:srgbClr val="000000"/>
              </a:solidFill>
              <a:uFill>
                <a:solidFill>
                  <a:srgbClr val="ffffff"/>
                </a:solidFill>
              </a:uFill>
              <a:latin typeface="Arial"/>
            </a:endParaRPr>
          </a:p>
        </p:txBody>
      </p:sp>
      <p:sp>
        <p:nvSpPr>
          <p:cNvPr id="560" name="TextShape 5"/>
          <p:cNvSpPr txBox="1"/>
          <p:nvPr/>
        </p:nvSpPr>
        <p:spPr>
          <a:xfrm>
            <a:off x="2674800" y="631044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61" name="TextShape 6"/>
          <p:cNvSpPr txBox="1"/>
          <p:nvPr/>
        </p:nvSpPr>
        <p:spPr>
          <a:xfrm>
            <a:off x="6458040" y="6356520"/>
            <a:ext cx="2057040" cy="364680"/>
          </a:xfrm>
          <a:prstGeom prst="rect">
            <a:avLst/>
          </a:prstGeom>
          <a:noFill/>
          <a:ln>
            <a:noFill/>
          </a:ln>
        </p:spPr>
        <p:txBody>
          <a:bodyPr anchor="ctr"/>
          <a:p>
            <a:pPr algn="r">
              <a:lnSpc>
                <a:spcPct val="100000"/>
              </a:lnSpc>
            </a:pPr>
            <a:fld id="{9F8BFD79-C86F-4EE3-8807-CB7ABE53F373}"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562" name="CustomShape 7"/>
          <p:cNvSpPr/>
          <p:nvPr/>
        </p:nvSpPr>
        <p:spPr>
          <a:xfrm>
            <a:off x="131400" y="855360"/>
            <a:ext cx="8974080" cy="3646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uFill>
                  <a:solidFill>
                    <a:srgbClr val="ffffff"/>
                  </a:solidFill>
                </a:uFill>
                <a:latin typeface="Calibri"/>
              </a:rPr>
              <a:t>Le menu « Editer » permet l’extraction des bulletins de paye.</a:t>
            </a:r>
            <a:endParaRPr b="0" lang="fr-FR" sz="1800" spc="-1" strike="noStrike">
              <a:solidFill>
                <a:srgbClr val="000000"/>
              </a:solidFill>
              <a:uFill>
                <a:solidFill>
                  <a:srgbClr val="ffffff"/>
                </a:solidFill>
              </a:uFill>
              <a:latin typeface="Arial"/>
            </a:endParaRPr>
          </a:p>
        </p:txBody>
      </p:sp>
      <p:sp>
        <p:nvSpPr>
          <p:cNvPr id="563" name="CustomShape 8"/>
          <p:cNvSpPr/>
          <p:nvPr/>
        </p:nvSpPr>
        <p:spPr>
          <a:xfrm>
            <a:off x="306720" y="2056680"/>
            <a:ext cx="4663080" cy="44787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Calibri"/>
              </a:rPr>
              <a:t>Cliquer sur Editer puis « Extraire des bulletins » (ou touches Ctrl + P)</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Trois lignes à disposition pour rentrer le matricules de l’agent, suivi du mois du bulletin et de l’année. Exemple :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   </a:t>
            </a:r>
            <a:r>
              <a:rPr b="0" lang="fr-FR" sz="1800" spc="-1" strike="noStrike">
                <a:solidFill>
                  <a:srgbClr val="000000"/>
                </a:solidFill>
                <a:uFill>
                  <a:solidFill>
                    <a:srgbClr val="ffffff"/>
                  </a:solidFill>
                </a:uFill>
                <a:latin typeface="Calibri"/>
              </a:rPr>
              <a:t>0651 H-8-2012</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  </a:t>
            </a:r>
            <a:r>
              <a:rPr b="0" lang="fr-FR" sz="1800" spc="-1" strike="noStrike">
                <a:solidFill>
                  <a:srgbClr val="000000"/>
                </a:solidFill>
                <a:uFill>
                  <a:solidFill>
                    <a:srgbClr val="ffffff"/>
                  </a:solidFill>
                </a:uFill>
                <a:latin typeface="Calibri"/>
              </a:rPr>
              <a:t>« Bulletin d’août 2012 pour l’agent 651 H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rPr>
              <a:t>Possibilité d’intervalles pour les mois et les années avec des points de suspension : </a:t>
            </a:r>
            <a:r>
              <a:rPr b="0" lang="fr-FR" sz="1800" spc="-1" strike="noStrike">
                <a:solidFill>
                  <a:srgbClr val="000000"/>
                </a:solidFill>
                <a:uFill>
                  <a:solidFill>
                    <a:srgbClr val="ffffff"/>
                  </a:solidFill>
                </a:uFill>
                <a:latin typeface="Calibri"/>
              </a:rPr>
              <a:t>	</a:t>
            </a:r>
            <a:r>
              <a:rPr b="0" lang="fr-FR" sz="1800" spc="-1" strike="noStrike">
                <a:solidFill>
                  <a:srgbClr val="000000"/>
                </a:solidFill>
                <a:uFill>
                  <a:solidFill>
                    <a:srgbClr val="ffffff"/>
                  </a:solidFill>
                </a:uFill>
                <a:latin typeface="Calibri"/>
              </a:rPr>
              <a:t>0651 H-8…12-2008…2012</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cc"/>
                </a:solidFill>
                <a:uFill>
                  <a:solidFill>
                    <a:srgbClr val="ffffff"/>
                  </a:solidFill>
                </a:uFill>
                <a:latin typeface="Calibri"/>
              </a:rPr>
              <a:t>En survolant les libellés Matricules, une bulle de mode d’emploi apparaît.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pic>
        <p:nvPicPr>
          <p:cNvPr id="564" name="Image 3" descr=""/>
          <p:cNvPicPr/>
          <p:nvPr/>
        </p:nvPicPr>
        <p:blipFill>
          <a:blip r:embed="rId1"/>
          <a:srcRect l="1109" t="0" r="0" b="0"/>
          <a:stretch/>
        </p:blipFill>
        <p:spPr>
          <a:xfrm>
            <a:off x="5155560" y="1506600"/>
            <a:ext cx="3949920" cy="3714840"/>
          </a:xfrm>
          <a:prstGeom prst="rect">
            <a:avLst/>
          </a:prstGeom>
          <a:ln>
            <a:noFill/>
          </a:ln>
        </p:spPr>
      </p:pic>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66" name="TextShape 2"/>
          <p:cNvSpPr txBox="1"/>
          <p:nvPr/>
        </p:nvSpPr>
        <p:spPr>
          <a:xfrm>
            <a:off x="6458040" y="6356520"/>
            <a:ext cx="2057040" cy="364680"/>
          </a:xfrm>
          <a:prstGeom prst="rect">
            <a:avLst/>
          </a:prstGeom>
          <a:noFill/>
          <a:ln>
            <a:noFill/>
          </a:ln>
        </p:spPr>
        <p:txBody>
          <a:bodyPr anchor="ctr"/>
          <a:p>
            <a:pPr algn="r">
              <a:lnSpc>
                <a:spcPct val="100000"/>
              </a:lnSpc>
            </a:pPr>
            <a:fld id="{E5E7D8AC-B5E3-4E74-BDF3-F3331F37B434}"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567" name="Image 3" descr=""/>
          <p:cNvPicPr/>
          <p:nvPr/>
        </p:nvPicPr>
        <p:blipFill>
          <a:blip r:embed="rId1"/>
          <a:srcRect l="1109" t="0" r="0" b="0"/>
          <a:stretch/>
        </p:blipFill>
        <p:spPr>
          <a:xfrm>
            <a:off x="1152720" y="1287000"/>
            <a:ext cx="3949920" cy="3714840"/>
          </a:xfrm>
          <a:prstGeom prst="rect">
            <a:avLst/>
          </a:prstGeom>
          <a:ln>
            <a:noFill/>
          </a:ln>
        </p:spPr>
      </p:pic>
      <p:sp>
        <p:nvSpPr>
          <p:cNvPr id="568" name="CustomShape 3"/>
          <p:cNvSpPr/>
          <p:nvPr/>
        </p:nvSpPr>
        <p:spPr>
          <a:xfrm flipH="1" flipV="1">
            <a:off x="4950720" y="1927800"/>
            <a:ext cx="1189080" cy="828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569" name="CustomShape 4"/>
          <p:cNvSpPr/>
          <p:nvPr/>
        </p:nvSpPr>
        <p:spPr>
          <a:xfrm flipH="1" flipV="1">
            <a:off x="4493520" y="4197240"/>
            <a:ext cx="1733400" cy="80496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570" name="CustomShape 5"/>
          <p:cNvSpPr/>
          <p:nvPr/>
        </p:nvSpPr>
        <p:spPr>
          <a:xfrm flipH="1">
            <a:off x="4131360" y="3524400"/>
            <a:ext cx="1888920" cy="46548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571" name="CustomShape 6"/>
          <p:cNvSpPr/>
          <p:nvPr/>
        </p:nvSpPr>
        <p:spPr>
          <a:xfrm>
            <a:off x="6310440" y="1818720"/>
            <a:ext cx="2000880" cy="364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Effacer</a:t>
            </a:r>
            <a:endParaRPr b="0" lang="fr-FR" sz="1800" spc="-1" strike="noStrike">
              <a:solidFill>
                <a:srgbClr val="000000"/>
              </a:solidFill>
              <a:uFill>
                <a:solidFill>
                  <a:srgbClr val="ffffff"/>
                </a:solidFill>
              </a:uFill>
              <a:latin typeface="Arial"/>
            </a:endParaRPr>
          </a:p>
        </p:txBody>
      </p:sp>
      <p:sp>
        <p:nvSpPr>
          <p:cNvPr id="572" name="CustomShape 7"/>
          <p:cNvSpPr/>
          <p:nvPr/>
        </p:nvSpPr>
        <p:spPr>
          <a:xfrm>
            <a:off x="1321920" y="1752480"/>
            <a:ext cx="2941200" cy="638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651 H-1…12-2010…2013</a:t>
            </a:r>
            <a:endParaRPr b="0" lang="fr-FR" sz="1800" spc="-1" strike="noStrike">
              <a:solidFill>
                <a:srgbClr val="000000"/>
              </a:solidFill>
              <a:uFill>
                <a:solidFill>
                  <a:srgbClr val="ffffff"/>
                </a:solidFill>
              </a:uFill>
              <a:latin typeface="Arial"/>
            </a:endParaRPr>
          </a:p>
        </p:txBody>
      </p:sp>
      <p:sp>
        <p:nvSpPr>
          <p:cNvPr id="573" name="CustomShape 8"/>
          <p:cNvSpPr/>
          <p:nvPr/>
        </p:nvSpPr>
        <p:spPr>
          <a:xfrm>
            <a:off x="6310440" y="2995200"/>
            <a:ext cx="1885680" cy="1187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Sélectionner le répertoire d’exportation des bulletins</a:t>
            </a:r>
            <a:endParaRPr b="0" lang="fr-FR" sz="1800" spc="-1" strike="noStrike">
              <a:solidFill>
                <a:srgbClr val="000000"/>
              </a:solidFill>
              <a:uFill>
                <a:solidFill>
                  <a:srgbClr val="ffffff"/>
                </a:solidFill>
              </a:uFill>
              <a:latin typeface="Arial"/>
            </a:endParaRPr>
          </a:p>
        </p:txBody>
      </p:sp>
      <p:sp>
        <p:nvSpPr>
          <p:cNvPr id="574" name="CustomShape 9"/>
          <p:cNvSpPr/>
          <p:nvPr/>
        </p:nvSpPr>
        <p:spPr>
          <a:xfrm>
            <a:off x="6310440" y="4426920"/>
            <a:ext cx="1885680" cy="17355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Ouvrir le répertoire d’exportation des bulletins (diapo suivante)</a:t>
            </a:r>
            <a:endParaRPr b="0" lang="fr-FR" sz="1800" spc="-1" strike="noStrike">
              <a:solidFill>
                <a:srgbClr val="000000"/>
              </a:solidFill>
              <a:uFill>
                <a:solidFill>
                  <a:srgbClr val="ffffff"/>
                </a:solidFill>
              </a:uFill>
              <a:latin typeface="Arial"/>
            </a:endParaRPr>
          </a:p>
        </p:txBody>
      </p:sp>
      <p:sp>
        <p:nvSpPr>
          <p:cNvPr id="575" name="CustomShape 10"/>
          <p:cNvSpPr/>
          <p:nvPr/>
        </p:nvSpPr>
        <p:spPr>
          <a:xfrm>
            <a:off x="214560" y="18864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éditer / EXPORTER les bulletins</a:t>
            </a:r>
            <a:endParaRPr b="0" lang="fr-FR" sz="1800" spc="-1" strike="noStrike">
              <a:solidFill>
                <a:srgbClr val="000000"/>
              </a:solidFill>
              <a:uFill>
                <a:solidFill>
                  <a:srgbClr val="ffffff"/>
                </a:solidFill>
              </a:uFill>
              <a:latin typeface="Arial"/>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6" name="Image 11" descr=""/>
          <p:cNvPicPr/>
          <p:nvPr/>
        </p:nvPicPr>
        <p:blipFill>
          <a:blip r:embed="rId1"/>
          <a:srcRect l="0" t="-792" r="45565" b="0"/>
          <a:stretch/>
        </p:blipFill>
        <p:spPr>
          <a:xfrm>
            <a:off x="617040" y="929160"/>
            <a:ext cx="4977000" cy="5760000"/>
          </a:xfrm>
          <a:prstGeom prst="rect">
            <a:avLst/>
          </a:prstGeom>
          <a:ln>
            <a:noFill/>
          </a:ln>
        </p:spPr>
      </p:pic>
      <p:sp>
        <p:nvSpPr>
          <p:cNvPr id="577" name="CustomShape 1"/>
          <p:cNvSpPr/>
          <p:nvPr/>
        </p:nvSpPr>
        <p:spPr>
          <a:xfrm>
            <a:off x="6125760" y="1473840"/>
            <a:ext cx="2592000" cy="33814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rPr>
              <a:t>Les bulletins de paye sont au format XML.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rPr>
              <a:t>Ils peuvent eux-mêmes être importés dans l’interface pour obtenir la sous-base des bulletins/lignes de paye sélectionné(e)s</a:t>
            </a:r>
            <a:endParaRPr b="0" lang="fr-FR" sz="1800" spc="-1" strike="noStrike">
              <a:solidFill>
                <a:srgbClr val="000000"/>
              </a:solidFill>
              <a:uFill>
                <a:solidFill>
                  <a:srgbClr val="ffffff"/>
                </a:solidFill>
              </a:uFill>
              <a:latin typeface="Arial"/>
            </a:endParaRPr>
          </a:p>
        </p:txBody>
      </p:sp>
      <p:sp>
        <p:nvSpPr>
          <p:cNvPr id="578" name="CustomShape 2"/>
          <p:cNvSpPr/>
          <p:nvPr/>
        </p:nvSpPr>
        <p:spPr>
          <a:xfrm>
            <a:off x="214560" y="18864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Accéder aux bulletins extraits</a:t>
            </a:r>
            <a:endParaRPr b="0" lang="fr-FR" sz="1800" spc="-1" strike="noStrike">
              <a:solidFill>
                <a:srgbClr val="000000"/>
              </a:solidFill>
              <a:uFill>
                <a:solidFill>
                  <a:srgbClr val="ffffff"/>
                </a:solidFill>
              </a:uFill>
              <a:latin typeface="Arial"/>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170640" y="1052640"/>
            <a:ext cx="8655840" cy="2000160"/>
          </a:xfrm>
          <a:prstGeom prst="rect">
            <a:avLst/>
          </a:prstGeom>
          <a:noFill/>
          <a:ln>
            <a:noFill/>
          </a:ln>
        </p:spPr>
        <p:style>
          <a:lnRef idx="0"/>
          <a:fillRef idx="0"/>
          <a:effectRef idx="0"/>
          <a:fontRef idx="minor"/>
        </p:style>
      </p:sp>
      <p:sp>
        <p:nvSpPr>
          <p:cNvPr id="580" name="CustomShape 2"/>
          <p:cNvSpPr/>
          <p:nvPr/>
        </p:nvSpPr>
        <p:spPr>
          <a:xfrm>
            <a:off x="170640" y="1120680"/>
            <a:ext cx="8890920" cy="4174920"/>
          </a:xfrm>
          <a:prstGeom prst="rect">
            <a:avLst/>
          </a:prstGeom>
          <a:noFill/>
          <a:ln>
            <a:noFill/>
          </a:ln>
        </p:spPr>
        <p:style>
          <a:lnRef idx="0"/>
          <a:fillRef idx="0"/>
          <a:effectRef idx="0"/>
          <a:fontRef idx="minor"/>
        </p:style>
      </p:sp>
      <p:sp>
        <p:nvSpPr>
          <p:cNvPr id="581" name="CustomShape 3"/>
          <p:cNvSpPr/>
          <p:nvPr/>
        </p:nvSpPr>
        <p:spPr>
          <a:xfrm>
            <a:off x="1332000" y="6321600"/>
            <a:ext cx="6477840" cy="177120"/>
          </a:xfrm>
          <a:prstGeom prst="rect">
            <a:avLst/>
          </a:prstGeom>
          <a:noFill/>
          <a:ln>
            <a:noFill/>
          </a:ln>
        </p:spPr>
        <p:style>
          <a:lnRef idx="0"/>
          <a:fillRef idx="0"/>
          <a:effectRef idx="0"/>
          <a:fontRef idx="minor"/>
        </p:style>
      </p:sp>
      <p:sp>
        <p:nvSpPr>
          <p:cNvPr id="582" name="CustomShape 4"/>
          <p:cNvSpPr/>
          <p:nvPr/>
        </p:nvSpPr>
        <p:spPr>
          <a:xfrm>
            <a:off x="7883640" y="6321600"/>
            <a:ext cx="897840" cy="177120"/>
          </a:xfrm>
          <a:prstGeom prst="rect">
            <a:avLst/>
          </a:prstGeom>
          <a:noFill/>
          <a:ln>
            <a:noFill/>
          </a:ln>
        </p:spPr>
        <p:style>
          <a:lnRef idx="0"/>
          <a:fillRef idx="0"/>
          <a:effectRef idx="0"/>
          <a:fontRef idx="minor"/>
        </p:style>
      </p:sp>
      <p:sp>
        <p:nvSpPr>
          <p:cNvPr id="583" name="CustomShape 5"/>
          <p:cNvSpPr/>
          <p:nvPr/>
        </p:nvSpPr>
        <p:spPr>
          <a:xfrm>
            <a:off x="170640" y="353160"/>
            <a:ext cx="8655840" cy="641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ARCHIVER LES Données XML / XHL</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584" name="CustomShape 6"/>
          <p:cNvSpPr/>
          <p:nvPr/>
        </p:nvSpPr>
        <p:spPr>
          <a:xfrm>
            <a:off x="125640" y="1229040"/>
            <a:ext cx="8655840" cy="52740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2000" spc="-1" strike="noStrike">
                <a:solidFill>
                  <a:srgbClr val="44546a"/>
                </a:solidFill>
                <a:uFill>
                  <a:solidFill>
                    <a:srgbClr val="ffffff"/>
                  </a:solidFill>
                </a:uFill>
                <a:latin typeface="Arial"/>
                <a:ea typeface="ヒラギノ角ゴ Pro W3"/>
              </a:rPr>
              <a:t>Altaïr conserve les données XML et le fichier projet du rapport avec un archivage spécifique au format compressé </a:t>
            </a:r>
            <a:r>
              <a:rPr b="1" lang="fr-FR" sz="2000" spc="-1" strike="noStrike">
                <a:solidFill>
                  <a:srgbClr val="44546a"/>
                </a:solidFill>
                <a:uFill>
                  <a:solidFill>
                    <a:srgbClr val="ffffff"/>
                  </a:solidFill>
                </a:uFill>
                <a:latin typeface="Arial"/>
                <a:ea typeface="ヒラギノ角ゴ Pro W3"/>
              </a:rPr>
              <a:t>.arch</a:t>
            </a:r>
            <a:r>
              <a:rPr b="0" lang="fr-FR" sz="2000" spc="-1" strike="noStrike">
                <a:solidFill>
                  <a:srgbClr val="44546a"/>
                </a:solidFill>
                <a:uFill>
                  <a:solidFill>
                    <a:srgbClr val="ffffff"/>
                  </a:solidFill>
                </a:uFill>
                <a:latin typeface="Arial"/>
                <a:ea typeface="ヒラギノ角ゴ Pro W3"/>
              </a:rPr>
              <a:t> permettant de restituer toutes les données, les projets </a:t>
            </a:r>
            <a:r>
              <a:rPr b="1" lang="fr-FR" sz="2000" spc="-1" strike="noStrike">
                <a:solidFill>
                  <a:srgbClr val="44546a"/>
                </a:solidFill>
                <a:uFill>
                  <a:solidFill>
                    <a:srgbClr val="ffffff"/>
                  </a:solidFill>
                </a:uFill>
                <a:latin typeface="Arial"/>
                <a:ea typeface="ヒラギノ角ゴ Pro W3"/>
              </a:rPr>
              <a:t>.alt</a:t>
            </a:r>
            <a:r>
              <a:rPr b="0" lang="fr-FR" sz="2000" spc="-1" strike="noStrike">
                <a:solidFill>
                  <a:srgbClr val="44546a"/>
                </a:solidFill>
                <a:uFill>
                  <a:solidFill>
                    <a:srgbClr val="ffffff"/>
                  </a:solidFill>
                </a:uFill>
                <a:latin typeface="Arial"/>
                <a:ea typeface="ヒラギノ角ゴ Pro W3"/>
              </a:rPr>
              <a:t> et les rapports d’analyse.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Mode opératoire pour l’archivage et la restauration les données :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Cocher la case Données tableur ou la case Bases XML, ou la case </a:t>
            </a: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Tout, selon l’étendue de l’archivage souhaiter et cliquer sur  </a:t>
            </a: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Accepter</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Puis Fichier &gt; Archiver ou icône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sp>
        <p:nvSpPr>
          <p:cNvPr id="585" name="TextShape 7"/>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86" name="TextShape 8"/>
          <p:cNvSpPr txBox="1"/>
          <p:nvPr/>
        </p:nvSpPr>
        <p:spPr>
          <a:xfrm>
            <a:off x="6458040" y="6356520"/>
            <a:ext cx="2057040" cy="364680"/>
          </a:xfrm>
          <a:prstGeom prst="rect">
            <a:avLst/>
          </a:prstGeom>
          <a:noFill/>
          <a:ln>
            <a:noFill/>
          </a:ln>
        </p:spPr>
        <p:txBody>
          <a:bodyPr anchor="ctr"/>
          <a:p>
            <a:pPr algn="r">
              <a:lnSpc>
                <a:spcPct val="100000"/>
              </a:lnSpc>
            </a:pPr>
            <a:fld id="{C824C418-8245-4117-A1A1-02923060B747}"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587" name="Image 8" descr=""/>
          <p:cNvPicPr/>
          <p:nvPr/>
        </p:nvPicPr>
        <p:blipFill>
          <a:blip r:embed="rId1"/>
          <a:stretch/>
        </p:blipFill>
        <p:spPr>
          <a:xfrm>
            <a:off x="356400" y="2479680"/>
            <a:ext cx="8121960" cy="1138680"/>
          </a:xfrm>
          <a:prstGeom prst="rect">
            <a:avLst/>
          </a:prstGeom>
          <a:ln>
            <a:noFill/>
          </a:ln>
        </p:spPr>
      </p:pic>
      <p:sp>
        <p:nvSpPr>
          <p:cNvPr id="588" name="Line 9"/>
          <p:cNvSpPr/>
          <p:nvPr/>
        </p:nvSpPr>
        <p:spPr>
          <a:xfrm flipH="1" flipV="1">
            <a:off x="7210800" y="3327480"/>
            <a:ext cx="18000" cy="1316520"/>
          </a:xfrm>
          <a:prstGeom prst="line">
            <a:avLst/>
          </a:prstGeom>
          <a:ln>
            <a:solidFill>
              <a:srgbClr val="ff0000"/>
            </a:solidFill>
            <a:tailEnd len="med" type="triangle" w="med"/>
          </a:ln>
        </p:spPr>
        <p:style>
          <a:lnRef idx="0"/>
          <a:fillRef idx="0"/>
          <a:effectRef idx="0"/>
          <a:fontRef idx="minor"/>
        </p:style>
      </p:sp>
      <p:sp>
        <p:nvSpPr>
          <p:cNvPr id="589" name="CustomShape 10"/>
          <p:cNvSpPr/>
          <p:nvPr/>
        </p:nvSpPr>
        <p:spPr>
          <a:xfrm>
            <a:off x="676080" y="4758840"/>
            <a:ext cx="234720" cy="1105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590" name="Image 19" descr=""/>
          <p:cNvPicPr/>
          <p:nvPr/>
        </p:nvPicPr>
        <p:blipFill>
          <a:blip r:embed="rId2"/>
          <a:srcRect l="17385" t="37058" r="77512" b="22789"/>
          <a:stretch/>
        </p:blipFill>
        <p:spPr>
          <a:xfrm>
            <a:off x="4786920" y="5747040"/>
            <a:ext cx="413640" cy="456840"/>
          </a:xfrm>
          <a:prstGeom prst="rect">
            <a:avLst/>
          </a:prstGeom>
          <a:ln>
            <a:noFill/>
          </a:ln>
        </p:spPr>
      </p:pic>
      <p:sp>
        <p:nvSpPr>
          <p:cNvPr id="591" name="CustomShape 11"/>
          <p:cNvSpPr/>
          <p:nvPr/>
        </p:nvSpPr>
        <p:spPr>
          <a:xfrm>
            <a:off x="676080" y="5954400"/>
            <a:ext cx="234720" cy="1105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457200" y="274680"/>
            <a:ext cx="8228160" cy="1141560"/>
          </a:xfrm>
          <a:prstGeom prst="rect">
            <a:avLst/>
          </a:prstGeom>
          <a:noFill/>
          <a:ln>
            <a:noFill/>
          </a:ln>
        </p:spPr>
        <p:txBody>
          <a:bodyPr lIns="0" rIns="0" tIns="0" bIns="0" anchor="ctr"/>
          <a:p>
            <a:pPr>
              <a:lnSpc>
                <a:spcPct val="90000"/>
              </a:lnSpc>
            </a:pPr>
            <a:r>
              <a:rPr b="0" lang="fr-FR" sz="4400" spc="-1" strike="noStrike">
                <a:solidFill>
                  <a:srgbClr val="000000"/>
                </a:solidFill>
                <a:uFill>
                  <a:solidFill>
                    <a:srgbClr val="ffffff"/>
                  </a:solidFill>
                </a:uFill>
                <a:latin typeface="Calibri"/>
                <a:ea typeface="DejaVu Sans"/>
              </a:rPr>
              <a:t>2.</a:t>
            </a:r>
            <a:endParaRPr b="0" lang="fr-FR" sz="1800" spc="-1" strike="noStrike">
              <a:solidFill>
                <a:srgbClr val="000000"/>
              </a:solidFill>
              <a:uFill>
                <a:solidFill>
                  <a:srgbClr val="ffffff"/>
                </a:solidFill>
              </a:uFill>
              <a:latin typeface="Arial"/>
            </a:endParaRPr>
          </a:p>
        </p:txBody>
      </p:sp>
      <p:sp>
        <p:nvSpPr>
          <p:cNvPr id="180" name="CustomShape 2"/>
          <p:cNvSpPr/>
          <p:nvPr/>
        </p:nvSpPr>
        <p:spPr>
          <a:xfrm>
            <a:off x="457200" y="1661040"/>
            <a:ext cx="4631400" cy="4478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Un écran noir peut très occasionnellement apparaître à la connexion.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Se déconnecter alors en appuyant simultanément sur les touches </a:t>
            </a:r>
            <a:r>
              <a:rPr b="1" lang="fr-FR" sz="1800" spc="-1" strike="noStrike">
                <a:solidFill>
                  <a:srgbClr val="000000"/>
                </a:solidFill>
                <a:uFill>
                  <a:solidFill>
                    <a:srgbClr val="ffffff"/>
                  </a:solidFill>
                </a:uFill>
                <a:latin typeface="Calibri"/>
                <a:ea typeface="DejaVu Sans"/>
              </a:rPr>
              <a:t>Ctrl + Alt + Suppr.</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Calibri"/>
                <a:ea typeface="DejaVu Sans"/>
              </a:rPr>
              <a:t>Puis cliquer sur Logout </a:t>
            </a:r>
            <a:r>
              <a:rPr b="0" lang="fr-FR" sz="1800" spc="-1" strike="noStrike">
                <a:solidFill>
                  <a:srgbClr val="000000"/>
                </a:solidFill>
                <a:uFill>
                  <a:solidFill>
                    <a:srgbClr val="ffffff"/>
                  </a:solidFill>
                </a:uFill>
                <a:latin typeface="Calibri"/>
                <a:ea typeface="DejaVu Sans"/>
              </a:rPr>
              <a:t>comme ci-contre.</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L’écran de connexion réapparaît.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La deuxième connexion fonctionne toujours.</a:t>
            </a:r>
            <a:endParaRPr b="0" lang="fr-FR" sz="1800" spc="-1" strike="noStrike">
              <a:solidFill>
                <a:srgbClr val="000000"/>
              </a:solidFill>
              <a:uFill>
                <a:solidFill>
                  <a:srgbClr val="ffffff"/>
                </a:solidFill>
              </a:uFill>
              <a:latin typeface="Arial"/>
            </a:endParaRPr>
          </a:p>
        </p:txBody>
      </p:sp>
      <p:pic>
        <p:nvPicPr>
          <p:cNvPr id="181" name="Image 3" descr=""/>
          <p:cNvPicPr/>
          <p:nvPr/>
        </p:nvPicPr>
        <p:blipFill>
          <a:blip r:embed="rId1"/>
          <a:srcRect l="34382" t="26335" r="33900" b="30385"/>
          <a:stretch/>
        </p:blipFill>
        <p:spPr>
          <a:xfrm>
            <a:off x="6067800" y="1416600"/>
            <a:ext cx="2700720" cy="2216880"/>
          </a:xfrm>
          <a:prstGeom prst="rect">
            <a:avLst/>
          </a:prstGeom>
          <a:ln>
            <a:noFill/>
          </a:ln>
        </p:spPr>
      </p:pic>
      <p:pic>
        <p:nvPicPr>
          <p:cNvPr id="182" name="Image 4" descr=""/>
          <p:cNvPicPr/>
          <p:nvPr/>
        </p:nvPicPr>
        <p:blipFill>
          <a:blip r:embed="rId2"/>
          <a:srcRect l="22248" t="12661" r="21602" b="19313"/>
          <a:stretch/>
        </p:blipFill>
        <p:spPr>
          <a:xfrm>
            <a:off x="5285160" y="4063680"/>
            <a:ext cx="3756600" cy="2559600"/>
          </a:xfrm>
          <a:prstGeom prst="rect">
            <a:avLst/>
          </a:prstGeom>
          <a:ln>
            <a:noFill/>
          </a:ln>
        </p:spPr>
      </p:pic>
      <p:sp>
        <p:nvSpPr>
          <p:cNvPr id="183" name="CustomShape 3"/>
          <p:cNvSpPr/>
          <p:nvPr/>
        </p:nvSpPr>
        <p:spPr>
          <a:xfrm>
            <a:off x="42480" y="34056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En CAS DE PROBLème de CONNEXION AU BUREAU </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593" name="TextShape 2"/>
          <p:cNvSpPr txBox="1"/>
          <p:nvPr/>
        </p:nvSpPr>
        <p:spPr>
          <a:xfrm>
            <a:off x="6458040" y="6356520"/>
            <a:ext cx="2057040" cy="364680"/>
          </a:xfrm>
          <a:prstGeom prst="rect">
            <a:avLst/>
          </a:prstGeom>
          <a:noFill/>
          <a:ln>
            <a:noFill/>
          </a:ln>
        </p:spPr>
        <p:txBody>
          <a:bodyPr anchor="ctr"/>
          <a:p>
            <a:pPr algn="r">
              <a:lnSpc>
                <a:spcPct val="100000"/>
              </a:lnSpc>
            </a:pPr>
            <a:fld id="{B8E66F30-70E0-4D39-9348-EC1C166B32C3}"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594" name="Image 3" descr=""/>
          <p:cNvPicPr/>
          <p:nvPr/>
        </p:nvPicPr>
        <p:blipFill>
          <a:blip r:embed="rId1"/>
          <a:stretch/>
        </p:blipFill>
        <p:spPr>
          <a:xfrm>
            <a:off x="1114920" y="43560"/>
            <a:ext cx="6913800" cy="6494760"/>
          </a:xfrm>
          <a:prstGeom prst="rect">
            <a:avLst/>
          </a:prstGeom>
          <a:ln>
            <a:noFill/>
          </a:ln>
        </p:spPr>
      </p:pic>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170640" y="1052640"/>
            <a:ext cx="8655840" cy="2000160"/>
          </a:xfrm>
          <a:prstGeom prst="rect">
            <a:avLst/>
          </a:prstGeom>
          <a:noFill/>
          <a:ln>
            <a:noFill/>
          </a:ln>
        </p:spPr>
        <p:style>
          <a:lnRef idx="0"/>
          <a:fillRef idx="0"/>
          <a:effectRef idx="0"/>
          <a:fontRef idx="minor"/>
        </p:style>
      </p:sp>
      <p:sp>
        <p:nvSpPr>
          <p:cNvPr id="596" name="CustomShape 2"/>
          <p:cNvSpPr/>
          <p:nvPr/>
        </p:nvSpPr>
        <p:spPr>
          <a:xfrm>
            <a:off x="170640" y="1120680"/>
            <a:ext cx="8890920" cy="4174920"/>
          </a:xfrm>
          <a:prstGeom prst="rect">
            <a:avLst/>
          </a:prstGeom>
          <a:noFill/>
          <a:ln>
            <a:noFill/>
          </a:ln>
        </p:spPr>
        <p:style>
          <a:lnRef idx="0"/>
          <a:fillRef idx="0"/>
          <a:effectRef idx="0"/>
          <a:fontRef idx="minor"/>
        </p:style>
      </p:sp>
      <p:sp>
        <p:nvSpPr>
          <p:cNvPr id="597" name="CustomShape 3"/>
          <p:cNvSpPr/>
          <p:nvPr/>
        </p:nvSpPr>
        <p:spPr>
          <a:xfrm>
            <a:off x="1332000" y="6321600"/>
            <a:ext cx="6477840" cy="177120"/>
          </a:xfrm>
          <a:prstGeom prst="rect">
            <a:avLst/>
          </a:prstGeom>
          <a:noFill/>
          <a:ln>
            <a:noFill/>
          </a:ln>
        </p:spPr>
        <p:style>
          <a:lnRef idx="0"/>
          <a:fillRef idx="0"/>
          <a:effectRef idx="0"/>
          <a:fontRef idx="minor"/>
        </p:style>
      </p:sp>
      <p:sp>
        <p:nvSpPr>
          <p:cNvPr id="598" name="CustomShape 4"/>
          <p:cNvSpPr/>
          <p:nvPr/>
        </p:nvSpPr>
        <p:spPr>
          <a:xfrm>
            <a:off x="7883640" y="6321600"/>
            <a:ext cx="897840" cy="177120"/>
          </a:xfrm>
          <a:prstGeom prst="rect">
            <a:avLst/>
          </a:prstGeom>
          <a:noFill/>
          <a:ln>
            <a:noFill/>
          </a:ln>
        </p:spPr>
        <p:style>
          <a:lnRef idx="0"/>
          <a:fillRef idx="0"/>
          <a:effectRef idx="0"/>
          <a:fontRef idx="minor"/>
        </p:style>
      </p:sp>
      <p:sp>
        <p:nvSpPr>
          <p:cNvPr id="599" name="CustomShape 5"/>
          <p:cNvSpPr/>
          <p:nvPr/>
        </p:nvSpPr>
        <p:spPr>
          <a:xfrm>
            <a:off x="170640" y="353160"/>
            <a:ext cx="8655840" cy="641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Désarchiver LES Données XML / XHL</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600" name="CustomShape 6"/>
          <p:cNvSpPr/>
          <p:nvPr/>
        </p:nvSpPr>
        <p:spPr>
          <a:xfrm>
            <a:off x="243000" y="994680"/>
            <a:ext cx="8655840" cy="588384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Restaurer les données XHL archivées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Ouvrir le dialogue de configuration, dans l’encadré Archivage cliquer dans l’encadré </a:t>
            </a:r>
            <a:r>
              <a:rPr b="1" lang="fr-FR" sz="2000" spc="-1" strike="noStrike">
                <a:solidFill>
                  <a:srgbClr val="44546a"/>
                </a:solidFill>
                <a:uFill>
                  <a:solidFill>
                    <a:srgbClr val="ffffff"/>
                  </a:solidFill>
                </a:uFill>
                <a:latin typeface="Arial"/>
                <a:ea typeface="ヒラギノ角ゴ Pro W3"/>
              </a:rPr>
              <a:t>Archivage et Restauration</a:t>
            </a:r>
            <a:r>
              <a:rPr b="0" lang="fr-FR" sz="2000" spc="-1" strike="noStrike">
                <a:solidFill>
                  <a:srgbClr val="44546a"/>
                </a:solidFill>
                <a:uFill>
                  <a:solidFill>
                    <a:srgbClr val="ffffff"/>
                  </a:solidFill>
                </a:uFill>
                <a:latin typeface="Arial"/>
                <a:ea typeface="ヒラギノ角ゴ Pro W3"/>
              </a:rPr>
              <a:t> la case qui correspond à l’étendue du désarchivage souhaité (Données CSV ou Bases XML, ou bien Tout)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	</a:t>
            </a:r>
            <a:r>
              <a:rPr b="1" lang="fr-FR" sz="2000" spc="-1" strike="noStrike">
                <a:solidFill>
                  <a:srgbClr val="000000"/>
                </a:solidFill>
                <a:uFill>
                  <a:solidFill>
                    <a:srgbClr val="ffffff"/>
                  </a:solidFill>
                </a:uFill>
                <a:latin typeface="Arial"/>
                <a:ea typeface="ヒラギノ角ゴ Pro W3"/>
              </a:rPr>
              <a:t>Fichier</a:t>
            </a:r>
            <a:r>
              <a:rPr b="1" lang="fr-FR" sz="2000" spc="-1" strike="noStrike">
                <a:solidFill>
                  <a:srgbClr val="44546a"/>
                </a:solidFill>
                <a:uFill>
                  <a:solidFill>
                    <a:srgbClr val="ffffff"/>
                  </a:solidFill>
                </a:uFill>
                <a:latin typeface="Arial"/>
                <a:ea typeface="ヒラギノ角ゴ Pro W3"/>
              </a:rPr>
              <a:t> &gt; Désarchiver ou icône correspondante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Décompression sur la clef USB3 dédiée.</a:t>
            </a: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Les rapports, leurs données auxiliaires et le projet sont toujours désarchivés.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sp>
        <p:nvSpPr>
          <p:cNvPr id="601" name="TextShape 7"/>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602" name="TextShape 8"/>
          <p:cNvSpPr txBox="1"/>
          <p:nvPr/>
        </p:nvSpPr>
        <p:spPr>
          <a:xfrm>
            <a:off x="6458040" y="6356520"/>
            <a:ext cx="2057040" cy="364680"/>
          </a:xfrm>
          <a:prstGeom prst="rect">
            <a:avLst/>
          </a:prstGeom>
          <a:noFill/>
          <a:ln>
            <a:noFill/>
          </a:ln>
        </p:spPr>
        <p:txBody>
          <a:bodyPr anchor="ctr"/>
          <a:p>
            <a:pPr algn="r">
              <a:lnSpc>
                <a:spcPct val="100000"/>
              </a:lnSpc>
            </a:pPr>
            <a:fld id="{DCDFD828-082D-4B8E-AFF1-9A38B6FDC0DD}"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603" name="CustomShape 9"/>
          <p:cNvSpPr/>
          <p:nvPr/>
        </p:nvSpPr>
        <p:spPr>
          <a:xfrm>
            <a:off x="442080" y="200844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04" name="CustomShape 10"/>
          <p:cNvSpPr/>
          <p:nvPr/>
        </p:nvSpPr>
        <p:spPr>
          <a:xfrm>
            <a:off x="466920" y="358344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05" name="Image 9" descr=""/>
          <p:cNvPicPr/>
          <p:nvPr/>
        </p:nvPicPr>
        <p:blipFill>
          <a:blip r:embed="rId1"/>
          <a:stretch/>
        </p:blipFill>
        <p:spPr>
          <a:xfrm>
            <a:off x="546840" y="4134240"/>
            <a:ext cx="8048160" cy="1196280"/>
          </a:xfrm>
          <a:prstGeom prst="rect">
            <a:avLst/>
          </a:prstGeom>
          <a:ln>
            <a:noFill/>
          </a:ln>
        </p:spPr>
      </p:pic>
      <p:sp>
        <p:nvSpPr>
          <p:cNvPr id="606" name="Line 11"/>
          <p:cNvSpPr/>
          <p:nvPr/>
        </p:nvSpPr>
        <p:spPr>
          <a:xfrm>
            <a:off x="7358040" y="3014280"/>
            <a:ext cx="1800" cy="1586520"/>
          </a:xfrm>
          <a:prstGeom prst="line">
            <a:avLst/>
          </a:prstGeom>
          <a:ln>
            <a:solidFill>
              <a:srgbClr val="ff0000"/>
            </a:solidFill>
            <a:tailEnd len="med" type="triangle" w="med"/>
          </a:ln>
        </p:spPr>
        <p:style>
          <a:lnRef idx="0"/>
          <a:fillRef idx="0"/>
          <a:effectRef idx="0"/>
          <a:fontRef idx="minor"/>
        </p:style>
      </p:sp>
      <p:sp>
        <p:nvSpPr>
          <p:cNvPr id="607" name="CustomShape 12"/>
          <p:cNvSpPr/>
          <p:nvPr/>
        </p:nvSpPr>
        <p:spPr>
          <a:xfrm flipH="1">
            <a:off x="2614680" y="3793680"/>
            <a:ext cx="360" cy="681120"/>
          </a:xfrm>
          <a:custGeom>
            <a:avLst/>
            <a:gdLst/>
            <a:ahLst/>
            <a:rect l="l" t="t" r="r" b="b"/>
            <a:pathLst>
              <a:path w="21600" h="21600">
                <a:moveTo>
                  <a:pt x="0" y="0"/>
                </a:moveTo>
                <a:lnTo>
                  <a:pt x="21600" y="21600"/>
                </a:lnTo>
              </a:path>
            </a:pathLst>
          </a:custGeom>
          <a:noFill/>
          <a:ln w="9000">
            <a:tailEnd len="med" type="triangle" w="med"/>
          </a:ln>
        </p:spPr>
        <p:style>
          <a:lnRef idx="1">
            <a:schemeClr val="accent2"/>
          </a:lnRef>
          <a:fillRef idx="0">
            <a:schemeClr val="accent2"/>
          </a:fillRef>
          <a:effectRef idx="0">
            <a:schemeClr val="accent2"/>
          </a:effectRef>
          <a:fontRef idx="minor"/>
        </p:style>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CustomShape 1"/>
          <p:cNvSpPr/>
          <p:nvPr/>
        </p:nvSpPr>
        <p:spPr>
          <a:xfrm>
            <a:off x="251640" y="1124640"/>
            <a:ext cx="8806320" cy="469368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uFill>
                  <a:solidFill>
                    <a:srgbClr val="ffffff"/>
                  </a:solidFill>
                </a:uFill>
                <a:latin typeface="Arial"/>
                <a:ea typeface="ヒラギノ角ゴ Pro W3"/>
              </a:rPr>
              <a:t>Exporter les bases au format CSV et les rapports d’analyse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Cliquer sur </a:t>
            </a:r>
            <a:r>
              <a:rPr b="1" lang="fr-FR" sz="1800" spc="-1" strike="noStrike">
                <a:solidFill>
                  <a:srgbClr val="000000"/>
                </a:solidFill>
                <a:uFill>
                  <a:solidFill>
                    <a:srgbClr val="ffffff"/>
                  </a:solidFill>
                </a:uFill>
                <a:latin typeface="Arial"/>
                <a:ea typeface="ヒラギノ角ゴ Pro W3"/>
              </a:rPr>
              <a:t>Options </a:t>
            </a:r>
            <a:r>
              <a:rPr b="0" lang="fr-FR" sz="1800" spc="-1" strike="noStrike">
                <a:solidFill>
                  <a:srgbClr val="000000"/>
                </a:solidFill>
                <a:uFill>
                  <a:solidFill>
                    <a:srgbClr val="ffffff"/>
                  </a:solidFill>
                </a:uFill>
                <a:latin typeface="Arial"/>
                <a:ea typeface="ヒラギノ角ゴ Pro W3"/>
              </a:rPr>
              <a:t>pour ouvrir le dialogue des paramètres</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Cliquer sur </a:t>
            </a:r>
            <a:r>
              <a:rPr b="1" lang="fr-FR" sz="1800" spc="-1" strike="noStrike">
                <a:solidFill>
                  <a:srgbClr val="000000"/>
                </a:solidFill>
                <a:uFill>
                  <a:solidFill>
                    <a:srgbClr val="ffffff"/>
                  </a:solidFill>
                </a:uFill>
                <a:latin typeface="Arial"/>
                <a:ea typeface="ヒラギノ角ゴ Pro W3"/>
              </a:rPr>
              <a:t>Format</a:t>
            </a:r>
            <a:r>
              <a:rPr b="0" lang="fr-FR" sz="1800" spc="-1" strike="noStrike">
                <a:solidFill>
                  <a:srgbClr val="000000"/>
                </a:solidFill>
                <a:uFill>
                  <a:solidFill>
                    <a:srgbClr val="ffffff"/>
                  </a:solidFill>
                </a:uFill>
                <a:latin typeface="Arial"/>
                <a:ea typeface="ヒラギノ角ゴ Pro W3"/>
              </a:rPr>
              <a:t>, puis dans « Exportation » cocher la case « Tout </a:t>
            </a:r>
            <a:r>
              <a:rPr b="0" lang="fr-FR" sz="1800" spc="-1" strike="noStrike">
                <a:solidFill>
                  <a:srgbClr val="000000"/>
                </a:solidFill>
                <a:uFill>
                  <a:solidFill>
                    <a:srgbClr val="ffffff"/>
                  </a:solidFill>
                </a:uFill>
                <a:latin typeface="Calibri"/>
                <a:ea typeface="ヒラギノ角ゴ Pro W3"/>
              </a:rPr>
              <a:t>»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Cliquer sur l’icône d’exportation</a:t>
            </a:r>
            <a:endParaRPr b="0" lang="fr-FR" sz="1800" spc="-1" strike="noStrike">
              <a:solidFill>
                <a:srgbClr val="000000"/>
              </a:solidFill>
              <a:uFill>
                <a:solidFill>
                  <a:srgbClr val="ffffff"/>
                </a:solidFill>
              </a:uFill>
              <a:latin typeface="Arial"/>
            </a:endParaRPr>
          </a:p>
        </p:txBody>
      </p:sp>
      <p:sp>
        <p:nvSpPr>
          <p:cNvPr id="609" name="CustomShape 2"/>
          <p:cNvSpPr/>
          <p:nvPr/>
        </p:nvSpPr>
        <p:spPr>
          <a:xfrm>
            <a:off x="7883640" y="6321600"/>
            <a:ext cx="897840" cy="177120"/>
          </a:xfrm>
          <a:prstGeom prst="rect">
            <a:avLst/>
          </a:prstGeom>
          <a:noFill/>
          <a:ln>
            <a:noFill/>
          </a:ln>
        </p:spPr>
        <p:style>
          <a:lnRef idx="0"/>
          <a:fillRef idx="0"/>
          <a:effectRef idx="0"/>
          <a:fontRef idx="minor"/>
        </p:style>
      </p:sp>
      <p:sp>
        <p:nvSpPr>
          <p:cNvPr id="610" name="CustomShape 3"/>
          <p:cNvSpPr/>
          <p:nvPr/>
        </p:nvSpPr>
        <p:spPr>
          <a:xfrm>
            <a:off x="608760" y="303840"/>
            <a:ext cx="8062560" cy="666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Times New Roman"/>
                <a:ea typeface="ヒラギノ角ゴ Pro W3"/>
              </a:rPr>
              <a:t>Exporter les bases de données au format csv et les rapports</a:t>
            </a:r>
            <a:endParaRPr b="0" lang="fr-FR" sz="1800" spc="-1" strike="noStrike">
              <a:solidFill>
                <a:srgbClr val="000000"/>
              </a:solidFill>
              <a:uFill>
                <a:solidFill>
                  <a:srgbClr val="ffffff"/>
                </a:solidFill>
              </a:uFill>
              <a:latin typeface="Arial"/>
            </a:endParaRPr>
          </a:p>
        </p:txBody>
      </p:sp>
      <p:sp>
        <p:nvSpPr>
          <p:cNvPr id="611" name="CustomShape 4"/>
          <p:cNvSpPr/>
          <p:nvPr/>
        </p:nvSpPr>
        <p:spPr>
          <a:xfrm>
            <a:off x="746280" y="1735920"/>
            <a:ext cx="286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12" name="CustomShape 5"/>
          <p:cNvSpPr/>
          <p:nvPr/>
        </p:nvSpPr>
        <p:spPr>
          <a:xfrm>
            <a:off x="741960" y="3390480"/>
            <a:ext cx="286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13" name="CustomShape 6"/>
          <p:cNvSpPr/>
          <p:nvPr/>
        </p:nvSpPr>
        <p:spPr>
          <a:xfrm>
            <a:off x="251640" y="3893400"/>
            <a:ext cx="8892000" cy="22849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Choisir le dossier pour l’exportation des données.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Possibilité de créer un dossier par clic droit.</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Attention : les données doivent avoir été importées auparavant,</a:t>
            </a:r>
            <a:endParaRPr b="0" lang="fr-FR" sz="1800" spc="-1" strike="noStrike">
              <a:solidFill>
                <a:srgbClr val="000000"/>
              </a:solidFill>
              <a:uFill>
                <a:solidFill>
                  <a:srgbClr val="ffffff"/>
                </a:solidFill>
              </a:uFill>
              <a:latin typeface="Arial"/>
            </a:endParaRPr>
          </a:p>
        </p:txBody>
      </p:sp>
      <p:pic>
        <p:nvPicPr>
          <p:cNvPr id="614" name="Image 3" descr=""/>
          <p:cNvPicPr/>
          <p:nvPr/>
        </p:nvPicPr>
        <p:blipFill>
          <a:blip r:embed="rId1"/>
          <a:stretch/>
        </p:blipFill>
        <p:spPr>
          <a:xfrm>
            <a:off x="2355120" y="2422800"/>
            <a:ext cx="4364640" cy="702360"/>
          </a:xfrm>
          <a:prstGeom prst="rect">
            <a:avLst/>
          </a:prstGeom>
          <a:ln>
            <a:noFill/>
          </a:ln>
        </p:spPr>
      </p:pic>
      <p:pic>
        <p:nvPicPr>
          <p:cNvPr id="615" name="Image 4" descr=""/>
          <p:cNvPicPr/>
          <p:nvPr/>
        </p:nvPicPr>
        <p:blipFill>
          <a:blip r:embed="rId2"/>
          <a:srcRect l="13813" t="19371" r="17123" b="16395"/>
          <a:stretch/>
        </p:blipFill>
        <p:spPr>
          <a:xfrm>
            <a:off x="7327080" y="1639080"/>
            <a:ext cx="318960" cy="336240"/>
          </a:xfrm>
          <a:prstGeom prst="rect">
            <a:avLst/>
          </a:prstGeom>
          <a:ln>
            <a:noFill/>
          </a:ln>
        </p:spPr>
      </p:pic>
      <p:sp>
        <p:nvSpPr>
          <p:cNvPr id="616" name="TextShape 7"/>
          <p:cNvSpPr txBox="1"/>
          <p:nvPr/>
        </p:nvSpPr>
        <p:spPr>
          <a:xfrm>
            <a:off x="3105360" y="650268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617" name="TextShape 8"/>
          <p:cNvSpPr txBox="1"/>
          <p:nvPr/>
        </p:nvSpPr>
        <p:spPr>
          <a:xfrm>
            <a:off x="6458040" y="6356520"/>
            <a:ext cx="2057040" cy="364680"/>
          </a:xfrm>
          <a:prstGeom prst="rect">
            <a:avLst/>
          </a:prstGeom>
          <a:noFill/>
          <a:ln>
            <a:noFill/>
          </a:ln>
        </p:spPr>
        <p:txBody>
          <a:bodyPr anchor="ctr"/>
          <a:p>
            <a:pPr algn="r">
              <a:lnSpc>
                <a:spcPct val="100000"/>
              </a:lnSpc>
            </a:pPr>
            <a:fld id="{68C985C6-46E1-4F6B-96B6-566D484F66DA}"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618" name="Image 1" descr=""/>
          <p:cNvPicPr/>
          <p:nvPr/>
        </p:nvPicPr>
        <p:blipFill>
          <a:blip r:embed="rId3"/>
          <a:stretch/>
        </p:blipFill>
        <p:spPr>
          <a:xfrm>
            <a:off x="608760" y="3755520"/>
            <a:ext cx="8161920" cy="1170000"/>
          </a:xfrm>
          <a:prstGeom prst="rect">
            <a:avLst/>
          </a:prstGeom>
          <a:ln>
            <a:noFill/>
          </a:ln>
        </p:spPr>
      </p:pic>
      <p:sp>
        <p:nvSpPr>
          <p:cNvPr id="619" name="CustomShape 9"/>
          <p:cNvSpPr/>
          <p:nvPr/>
        </p:nvSpPr>
        <p:spPr>
          <a:xfrm flipH="1">
            <a:off x="1769760" y="3657600"/>
            <a:ext cx="93960" cy="64872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620" name="CustomShape 10"/>
          <p:cNvSpPr/>
          <p:nvPr/>
        </p:nvSpPr>
        <p:spPr>
          <a:xfrm>
            <a:off x="858240" y="5393880"/>
            <a:ext cx="286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622" name="TextShape 2"/>
          <p:cNvSpPr txBox="1"/>
          <p:nvPr/>
        </p:nvSpPr>
        <p:spPr>
          <a:xfrm>
            <a:off x="6458040" y="6356520"/>
            <a:ext cx="2057040" cy="364680"/>
          </a:xfrm>
          <a:prstGeom prst="rect">
            <a:avLst/>
          </a:prstGeom>
          <a:noFill/>
          <a:ln>
            <a:noFill/>
          </a:ln>
        </p:spPr>
        <p:txBody>
          <a:bodyPr anchor="ctr"/>
          <a:p>
            <a:pPr algn="r">
              <a:lnSpc>
                <a:spcPct val="100000"/>
              </a:lnSpc>
            </a:pPr>
            <a:fld id="{9E368701-93D3-4754-98A5-550B59B921F2}"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623" name="Image 3" descr=""/>
          <p:cNvPicPr/>
          <p:nvPr/>
        </p:nvPicPr>
        <p:blipFill>
          <a:blip r:embed="rId1"/>
          <a:stretch/>
        </p:blipFill>
        <p:spPr>
          <a:xfrm>
            <a:off x="1184040" y="43560"/>
            <a:ext cx="6913800" cy="6494760"/>
          </a:xfrm>
          <a:prstGeom prst="rect">
            <a:avLst/>
          </a:prstGeom>
          <a:ln>
            <a:noFill/>
          </a:ln>
        </p:spPr>
      </p:pic>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CustomShape 1"/>
          <p:cNvSpPr/>
          <p:nvPr/>
        </p:nvSpPr>
        <p:spPr>
          <a:xfrm>
            <a:off x="503640" y="1052640"/>
            <a:ext cx="7989480" cy="393840"/>
          </a:xfrm>
          <a:prstGeom prst="rect">
            <a:avLst/>
          </a:prstGeom>
          <a:noFill/>
          <a:ln>
            <a:noFill/>
          </a:ln>
        </p:spPr>
        <p:style>
          <a:lnRef idx="0"/>
          <a:fillRef idx="0"/>
          <a:effectRef idx="0"/>
          <a:fontRef idx="minor"/>
        </p:style>
      </p:sp>
      <p:sp>
        <p:nvSpPr>
          <p:cNvPr id="625" name="CustomShape 2"/>
          <p:cNvSpPr/>
          <p:nvPr/>
        </p:nvSpPr>
        <p:spPr>
          <a:xfrm>
            <a:off x="125640" y="1481760"/>
            <a:ext cx="8890920" cy="4174920"/>
          </a:xfrm>
          <a:prstGeom prst="rect">
            <a:avLst/>
          </a:prstGeom>
          <a:noFill/>
          <a:ln>
            <a:noFill/>
          </a:ln>
        </p:spPr>
        <p:style>
          <a:lnRef idx="0"/>
          <a:fillRef idx="0"/>
          <a:effectRef idx="0"/>
          <a:fontRef idx="minor"/>
        </p:style>
        <p:txBody>
          <a:bodyPr lIns="0" rIns="0" tIns="0" bIns="0"/>
          <a:p>
            <a:pPr algn="just">
              <a:lnSpc>
                <a:spcPct val="100000"/>
              </a:lnSpc>
            </a:pPr>
            <a:r>
              <a:rPr b="0" lang="fr-FR" sz="2000" spc="-1" strike="noStrike">
                <a:solidFill>
                  <a:srgbClr val="0000cc"/>
                </a:solidFill>
                <a:uFill>
                  <a:solidFill>
                    <a:srgbClr val="ffffff"/>
                  </a:solidFill>
                </a:u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Les écarts à la norme représentent environ 5 à 10 % des contrôles.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La localisation de ces anomalies dans le fichier de paye est une innovation par rapport à Xemelios.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Certains problèmes peuvent parfois être corrigés grâce à des fonctionnalités de correction (Icône Nettoyer).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Au-delà d’un certain seuil, conséquences évidentes pour l’examen de gestion (fiabilité du compte 64) et / ou la procédure juridictionnelle.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626" name="CustomShape 3"/>
          <p:cNvSpPr/>
          <p:nvPr/>
        </p:nvSpPr>
        <p:spPr>
          <a:xfrm>
            <a:off x="1332000" y="6321600"/>
            <a:ext cx="6477840" cy="177120"/>
          </a:xfrm>
          <a:prstGeom prst="rect">
            <a:avLst/>
          </a:prstGeom>
          <a:noFill/>
          <a:ln>
            <a:noFill/>
          </a:ln>
        </p:spPr>
        <p:style>
          <a:lnRef idx="0"/>
          <a:fillRef idx="0"/>
          <a:effectRef idx="0"/>
          <a:fontRef idx="minor"/>
        </p:style>
      </p:sp>
      <p:sp>
        <p:nvSpPr>
          <p:cNvPr id="627" name="CustomShape 4"/>
          <p:cNvSpPr/>
          <p:nvPr/>
        </p:nvSpPr>
        <p:spPr>
          <a:xfrm>
            <a:off x="7883640" y="6321600"/>
            <a:ext cx="897840" cy="177120"/>
          </a:xfrm>
          <a:prstGeom prst="rect">
            <a:avLst/>
          </a:prstGeom>
          <a:noFill/>
          <a:ln>
            <a:noFill/>
          </a:ln>
        </p:spPr>
        <p:style>
          <a:lnRef idx="0"/>
          <a:fillRef idx="0"/>
          <a:effectRef idx="0"/>
          <a:fontRef idx="minor"/>
        </p:style>
      </p:sp>
      <p:sp>
        <p:nvSpPr>
          <p:cNvPr id="628" name="CustomShape 5"/>
          <p:cNvSpPr/>
          <p:nvPr/>
        </p:nvSpPr>
        <p:spPr>
          <a:xfrm>
            <a:off x="125640" y="332640"/>
            <a:ext cx="8890920" cy="8092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Contrôle DE Fiabilité DE LA paye </a:t>
            </a: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ET CORRECTIONS AUTOMATISEES</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629" name="TextShape 6"/>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630" name="TextShape 7"/>
          <p:cNvSpPr txBox="1"/>
          <p:nvPr/>
        </p:nvSpPr>
        <p:spPr>
          <a:xfrm>
            <a:off x="6458040" y="6356520"/>
            <a:ext cx="2057040" cy="364680"/>
          </a:xfrm>
          <a:prstGeom prst="rect">
            <a:avLst/>
          </a:prstGeom>
          <a:noFill/>
          <a:ln>
            <a:noFill/>
          </a:ln>
        </p:spPr>
        <p:txBody>
          <a:bodyPr anchor="ctr"/>
          <a:p>
            <a:pPr algn="r">
              <a:lnSpc>
                <a:spcPct val="100000"/>
              </a:lnSpc>
            </a:pPr>
            <a:fld id="{8D1AD6A1-3C62-4FB0-97D1-5E77F3F03FE7}"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631" name="CustomShape 8"/>
          <p:cNvSpPr/>
          <p:nvPr/>
        </p:nvSpPr>
        <p:spPr>
          <a:xfrm>
            <a:off x="503640" y="281376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2" name="CustomShape 9"/>
          <p:cNvSpPr/>
          <p:nvPr/>
        </p:nvSpPr>
        <p:spPr>
          <a:xfrm>
            <a:off x="503640" y="341856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3" name="CustomShape 10"/>
          <p:cNvSpPr/>
          <p:nvPr/>
        </p:nvSpPr>
        <p:spPr>
          <a:xfrm>
            <a:off x="503640" y="433692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4" name="CustomShape 11"/>
          <p:cNvSpPr/>
          <p:nvPr/>
        </p:nvSpPr>
        <p:spPr>
          <a:xfrm>
            <a:off x="503640" y="525564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CustomShape 1"/>
          <p:cNvSpPr/>
          <p:nvPr/>
        </p:nvSpPr>
        <p:spPr>
          <a:xfrm>
            <a:off x="1710000" y="2836440"/>
            <a:ext cx="466200" cy="174240"/>
          </a:xfrm>
          <a:prstGeom prst="rect">
            <a:avLst/>
          </a:prstGeom>
          <a:solidFill>
            <a:srgbClr val="ffffff"/>
          </a:solidFill>
          <a:ln>
            <a:noFill/>
          </a:ln>
        </p:spPr>
        <p:style>
          <a:lnRef idx="0"/>
          <a:fillRef idx="0"/>
          <a:effectRef idx="0"/>
          <a:fontRef idx="minor"/>
        </p:style>
      </p:sp>
      <p:sp>
        <p:nvSpPr>
          <p:cNvPr id="636" name="CustomShape 2"/>
          <p:cNvSpPr/>
          <p:nvPr/>
        </p:nvSpPr>
        <p:spPr>
          <a:xfrm>
            <a:off x="137520" y="27504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1 : absence Irrégulière de ligne de paye</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637" name="TextShape 3"/>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638" name="TextShape 4"/>
          <p:cNvSpPr txBox="1"/>
          <p:nvPr/>
        </p:nvSpPr>
        <p:spPr>
          <a:xfrm>
            <a:off x="6458040" y="6356520"/>
            <a:ext cx="2057040" cy="364680"/>
          </a:xfrm>
          <a:prstGeom prst="rect">
            <a:avLst/>
          </a:prstGeom>
          <a:noFill/>
          <a:ln>
            <a:noFill/>
          </a:ln>
        </p:spPr>
        <p:txBody>
          <a:bodyPr anchor="ctr"/>
          <a:p>
            <a:pPr algn="r">
              <a:lnSpc>
                <a:spcPct val="100000"/>
              </a:lnSpc>
            </a:pPr>
            <a:fld id="{A28F9503-E44E-436E-BE19-0074278F5FBE}"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639" name="Image 2" descr=""/>
          <p:cNvPicPr/>
          <p:nvPr/>
        </p:nvPicPr>
        <p:blipFill>
          <a:blip r:embed="rId1"/>
          <a:srcRect l="0" t="0" r="12634" b="0"/>
          <a:stretch/>
        </p:blipFill>
        <p:spPr>
          <a:xfrm>
            <a:off x="137520" y="1045080"/>
            <a:ext cx="8802360" cy="5666760"/>
          </a:xfrm>
          <a:prstGeom prst="rect">
            <a:avLst/>
          </a:prstGeom>
          <a:ln>
            <a:noFill/>
          </a:ln>
        </p:spPr>
      </p:pic>
      <p:sp>
        <p:nvSpPr>
          <p:cNvPr id="640" name="CustomShape 5"/>
          <p:cNvSpPr/>
          <p:nvPr/>
        </p:nvSpPr>
        <p:spPr>
          <a:xfrm>
            <a:off x="7479000" y="6081480"/>
            <a:ext cx="284400" cy="86040"/>
          </a:xfrm>
          <a:prstGeom prst="rect">
            <a:avLst/>
          </a:prstGeom>
          <a:ln/>
        </p:spPr>
        <p:style>
          <a:lnRef idx="2">
            <a:schemeClr val="accent1">
              <a:shade val="50000"/>
            </a:schemeClr>
          </a:lnRef>
          <a:fillRef idx="1">
            <a:schemeClr val="accent1"/>
          </a:fillRef>
          <a:effectRef idx="0">
            <a:schemeClr val="accent1"/>
          </a:effectRef>
          <a:fontRef idx="minor"/>
        </p:style>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CustomShape 1"/>
          <p:cNvSpPr/>
          <p:nvPr/>
        </p:nvSpPr>
        <p:spPr>
          <a:xfrm>
            <a:off x="457200" y="1604520"/>
            <a:ext cx="8228160" cy="3976200"/>
          </a:xfrm>
          <a:prstGeom prst="rect">
            <a:avLst/>
          </a:prstGeom>
          <a:noFill/>
          <a:ln>
            <a:noFill/>
          </a:ln>
        </p:spPr>
        <p:style>
          <a:lnRef idx="0"/>
          <a:fillRef idx="0"/>
          <a:effectRef idx="0"/>
          <a:fontRef idx="minor"/>
        </p:style>
      </p:sp>
      <p:sp>
        <p:nvSpPr>
          <p:cNvPr id="642" name="CustomShape 2"/>
          <p:cNvSpPr/>
          <p:nvPr/>
        </p:nvSpPr>
        <p:spPr>
          <a:xfrm>
            <a:off x="457200" y="322560"/>
            <a:ext cx="8228160" cy="6145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200" spc="-1" strike="noStrike" cap="all">
                <a:solidFill>
                  <a:srgbClr val="308087"/>
                </a:solidFill>
                <a:uFill>
                  <a:solidFill>
                    <a:srgbClr val="ffffff"/>
                  </a:solidFill>
                </a:uFill>
                <a:latin typeface="Times New Roman"/>
                <a:ea typeface="ヒラギノ角ゴ Pro W3"/>
              </a:rPr>
              <a:t>DIAGNOSTIC 2 : absence Régulière de ligne de paye</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pic>
        <p:nvPicPr>
          <p:cNvPr id="643" name="Image 5" descr=""/>
          <p:cNvPicPr/>
          <p:nvPr/>
        </p:nvPicPr>
        <p:blipFill>
          <a:blip r:embed="rId1"/>
          <a:srcRect l="1012" t="513" r="4607" b="-513"/>
          <a:stretch/>
        </p:blipFill>
        <p:spPr>
          <a:xfrm>
            <a:off x="119880" y="1233360"/>
            <a:ext cx="8930160" cy="5321880"/>
          </a:xfrm>
          <a:prstGeom prst="rect">
            <a:avLst/>
          </a:prstGeom>
          <a:ln>
            <a:noFill/>
          </a:ln>
        </p:spPr>
      </p:pic>
      <p:sp>
        <p:nvSpPr>
          <p:cNvPr id="644" name="TextShape 3"/>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645" name="TextShape 4"/>
          <p:cNvSpPr txBox="1"/>
          <p:nvPr/>
        </p:nvSpPr>
        <p:spPr>
          <a:xfrm>
            <a:off x="6458040" y="6356520"/>
            <a:ext cx="2057040" cy="364680"/>
          </a:xfrm>
          <a:prstGeom prst="rect">
            <a:avLst/>
          </a:prstGeom>
          <a:noFill/>
          <a:ln>
            <a:noFill/>
          </a:ln>
        </p:spPr>
        <p:txBody>
          <a:bodyPr anchor="ctr"/>
          <a:p>
            <a:pPr algn="r">
              <a:lnSpc>
                <a:spcPct val="100000"/>
              </a:lnSpc>
            </a:pPr>
            <a:fld id="{5C4731EB-9797-48FF-BFC6-67A90DB521BF}"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CustomShape 1"/>
          <p:cNvSpPr/>
          <p:nvPr/>
        </p:nvSpPr>
        <p:spPr>
          <a:xfrm>
            <a:off x="655200" y="335520"/>
            <a:ext cx="7942680" cy="6094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400" spc="-1" strike="noStrike" cap="all">
                <a:solidFill>
                  <a:srgbClr val="308087"/>
                </a:solidFill>
                <a:uFill>
                  <a:solidFill>
                    <a:srgbClr val="ffffff"/>
                  </a:solidFill>
                </a:uFill>
                <a:latin typeface="Times New Roman"/>
                <a:ea typeface="ヒラギノ角ゴ Pro W3"/>
              </a:rPr>
              <a:t>DIAGNOSTIC 3 : absence ANORMALE DE BALISE</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pic>
        <p:nvPicPr>
          <p:cNvPr id="647" name="Image 5" descr=""/>
          <p:cNvPicPr/>
          <p:nvPr/>
        </p:nvPicPr>
        <p:blipFill>
          <a:blip r:embed="rId1"/>
          <a:srcRect l="0" t="0" r="14208" b="0"/>
          <a:stretch/>
        </p:blipFill>
        <p:spPr>
          <a:xfrm>
            <a:off x="205560" y="1060560"/>
            <a:ext cx="8841600" cy="5796360"/>
          </a:xfrm>
          <a:prstGeom prst="rect">
            <a:avLst/>
          </a:prstGeom>
          <a:ln>
            <a:noFill/>
          </a:ln>
        </p:spPr>
      </p:pic>
      <p:sp>
        <p:nvSpPr>
          <p:cNvPr id="648" name="TextShape 2"/>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649" name="TextShape 3"/>
          <p:cNvSpPr txBox="1"/>
          <p:nvPr/>
        </p:nvSpPr>
        <p:spPr>
          <a:xfrm>
            <a:off x="6458040" y="6356520"/>
            <a:ext cx="2057040" cy="364680"/>
          </a:xfrm>
          <a:prstGeom prst="rect">
            <a:avLst/>
          </a:prstGeom>
          <a:noFill/>
          <a:ln>
            <a:noFill/>
          </a:ln>
        </p:spPr>
        <p:txBody>
          <a:bodyPr anchor="ctr"/>
          <a:p>
            <a:pPr algn="r">
              <a:lnSpc>
                <a:spcPct val="100000"/>
              </a:lnSpc>
            </a:pPr>
            <a:fld id="{FDC3614C-26B0-46CA-B40E-08038223F235}"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CustomShape 1"/>
          <p:cNvSpPr/>
          <p:nvPr/>
        </p:nvSpPr>
        <p:spPr>
          <a:xfrm>
            <a:off x="432000" y="144000"/>
            <a:ext cx="8228160" cy="6559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4 :  AGENT NON Identifié</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pic>
        <p:nvPicPr>
          <p:cNvPr id="651" name="Image 321" descr=""/>
          <p:cNvPicPr/>
          <p:nvPr/>
        </p:nvPicPr>
        <p:blipFill>
          <a:blip r:embed="rId1"/>
          <a:srcRect l="-1259" t="73653" r="53785" b="0"/>
          <a:stretch/>
        </p:blipFill>
        <p:spPr>
          <a:xfrm>
            <a:off x="1166040" y="4587120"/>
            <a:ext cx="6598440" cy="2192760"/>
          </a:xfrm>
          <a:prstGeom prst="rect">
            <a:avLst/>
          </a:prstGeom>
          <a:ln>
            <a:noFill/>
          </a:ln>
        </p:spPr>
      </p:pic>
      <p:sp>
        <p:nvSpPr>
          <p:cNvPr id="652" name="TextShape 2"/>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653" name="TextShape 3"/>
          <p:cNvSpPr txBox="1"/>
          <p:nvPr/>
        </p:nvSpPr>
        <p:spPr>
          <a:xfrm>
            <a:off x="6458040" y="6356520"/>
            <a:ext cx="2057040" cy="364680"/>
          </a:xfrm>
          <a:prstGeom prst="rect">
            <a:avLst/>
          </a:prstGeom>
          <a:noFill/>
          <a:ln>
            <a:noFill/>
          </a:ln>
        </p:spPr>
        <p:txBody>
          <a:bodyPr anchor="ctr"/>
          <a:p>
            <a:pPr algn="r">
              <a:lnSpc>
                <a:spcPct val="100000"/>
              </a:lnSpc>
            </a:pPr>
            <a:fld id="{1C5B3B2D-4C93-428A-9F8D-EA26E161D06B}"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654" name="Image 6" descr=""/>
          <p:cNvPicPr/>
          <p:nvPr/>
        </p:nvPicPr>
        <p:blipFill>
          <a:blip r:embed="rId2"/>
          <a:srcRect l="45049" t="26587" r="37701" b="50556"/>
          <a:stretch/>
        </p:blipFill>
        <p:spPr>
          <a:xfrm>
            <a:off x="1478160" y="974880"/>
            <a:ext cx="5068080" cy="3279240"/>
          </a:xfrm>
          <a:prstGeom prst="rect">
            <a:avLst/>
          </a:prstGeom>
          <a:ln>
            <a:noFill/>
          </a:ln>
        </p:spPr>
      </p:pic>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5" name="Image 4" descr=""/>
          <p:cNvPicPr/>
          <p:nvPr/>
        </p:nvPicPr>
        <p:blipFill>
          <a:blip r:embed="rId1"/>
          <a:srcRect l="0" t="0" r="7908" b="0"/>
          <a:stretch/>
        </p:blipFill>
        <p:spPr>
          <a:xfrm>
            <a:off x="101160" y="1050120"/>
            <a:ext cx="8940600" cy="5460480"/>
          </a:xfrm>
          <a:prstGeom prst="rect">
            <a:avLst/>
          </a:prstGeom>
          <a:ln>
            <a:noFill/>
          </a:ln>
        </p:spPr>
      </p:pic>
      <p:sp>
        <p:nvSpPr>
          <p:cNvPr id="656" name="CustomShape 1"/>
          <p:cNvSpPr/>
          <p:nvPr/>
        </p:nvSpPr>
        <p:spPr>
          <a:xfrm>
            <a:off x="457200" y="274320"/>
            <a:ext cx="8228160" cy="6559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5 : Caractère ILLICITE – à NETTOYER </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657" name="TextShape 2"/>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658" name="TextShape 3"/>
          <p:cNvSpPr txBox="1"/>
          <p:nvPr/>
        </p:nvSpPr>
        <p:spPr>
          <a:xfrm>
            <a:off x="6458040" y="6356520"/>
            <a:ext cx="2057040" cy="364680"/>
          </a:xfrm>
          <a:prstGeom prst="rect">
            <a:avLst/>
          </a:prstGeom>
          <a:noFill/>
          <a:ln>
            <a:noFill/>
          </a:ln>
        </p:spPr>
        <p:txBody>
          <a:bodyPr anchor="ctr"/>
          <a:p>
            <a:pPr algn="r">
              <a:lnSpc>
                <a:spcPct val="100000"/>
              </a:lnSpc>
            </a:pPr>
            <a:fld id="{D882D00E-E318-4083-A2F8-54AB2B8361A5}"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457200" y="274680"/>
            <a:ext cx="8228160" cy="1141560"/>
          </a:xfrm>
          <a:prstGeom prst="rect">
            <a:avLst/>
          </a:prstGeom>
          <a:noFill/>
          <a:ln>
            <a:noFill/>
          </a:ln>
        </p:spPr>
        <p:style>
          <a:lnRef idx="0"/>
          <a:fillRef idx="0"/>
          <a:effectRef idx="0"/>
          <a:fontRef idx="minor"/>
        </p:style>
      </p:sp>
      <p:sp>
        <p:nvSpPr>
          <p:cNvPr id="185" name="CustomShape 2"/>
          <p:cNvSpPr/>
          <p:nvPr/>
        </p:nvSpPr>
        <p:spPr>
          <a:xfrm>
            <a:off x="6553080" y="6356520"/>
            <a:ext cx="213228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D38B4C9A-8F80-45FB-B607-FA1249BF9540}" type="slidenum">
              <a:rPr b="0" lang="fr-FR" sz="1200" spc="-1" strike="noStrike">
                <a:solidFill>
                  <a:srgbClr val="8b8b8b"/>
                </a:solidFill>
                <a:uFill>
                  <a:solidFill>
                    <a:srgbClr val="ffffff"/>
                  </a:solidFill>
                </a:uFill>
                <a:latin typeface="Calibri"/>
                <a:ea typeface="DejaVu Sans"/>
              </a:rPr>
              <a:t>&lt;numéro&gt;</a:t>
            </a:fld>
            <a:endParaRPr b="0" lang="fr-FR" sz="1800" spc="-1" strike="noStrike">
              <a:solidFill>
                <a:srgbClr val="000000"/>
              </a:solidFill>
              <a:uFill>
                <a:solidFill>
                  <a:srgbClr val="ffffff"/>
                </a:solidFill>
              </a:uFill>
              <a:latin typeface="Arial"/>
            </a:endParaRPr>
          </a:p>
        </p:txBody>
      </p:sp>
      <p:sp>
        <p:nvSpPr>
          <p:cNvPr id="186" name="CustomShape 3"/>
          <p:cNvSpPr/>
          <p:nvPr/>
        </p:nvSpPr>
        <p:spPr>
          <a:xfrm>
            <a:off x="163800" y="1700640"/>
            <a:ext cx="3916080" cy="1460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Pour éteindre le PC, cliquer sur le menu K, entouré en bleu,</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puis sur </a:t>
            </a:r>
            <a:r>
              <a:rPr b="1" lang="fr-FR" sz="1800" spc="-1" strike="noStrike">
                <a:solidFill>
                  <a:srgbClr val="000000"/>
                </a:solidFill>
                <a:uFill>
                  <a:solidFill>
                    <a:srgbClr val="ffffff"/>
                  </a:solidFill>
                </a:uFill>
                <a:latin typeface="Calibri"/>
                <a:ea typeface="DejaVu Sans"/>
              </a:rPr>
              <a:t>Quitter,</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puis sur </a:t>
            </a:r>
            <a:r>
              <a:rPr b="1" lang="fr-FR" sz="1600" spc="-1" strike="noStrike">
                <a:solidFill>
                  <a:srgbClr val="000000"/>
                </a:solidFill>
                <a:uFill>
                  <a:solidFill>
                    <a:srgbClr val="ffffff"/>
                  </a:solidFill>
                </a:uFill>
                <a:latin typeface="Calibri"/>
                <a:ea typeface="DejaVu Sans"/>
              </a:rPr>
              <a:t>É</a:t>
            </a:r>
            <a:r>
              <a:rPr b="1" lang="fr-FR" sz="1800" spc="-1" strike="noStrike">
                <a:solidFill>
                  <a:srgbClr val="000000"/>
                </a:solidFill>
                <a:uFill>
                  <a:solidFill>
                    <a:srgbClr val="ffffff"/>
                  </a:solidFill>
                </a:uFill>
                <a:latin typeface="Calibri"/>
                <a:ea typeface="DejaVu Sans"/>
              </a:rPr>
              <a:t>teindre.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pic>
        <p:nvPicPr>
          <p:cNvPr id="187" name="Picture 2" descr=""/>
          <p:cNvPicPr/>
          <p:nvPr/>
        </p:nvPicPr>
        <p:blipFill>
          <a:blip r:embed="rId1"/>
          <a:srcRect l="-1924" t="67034" r="71758" b="0"/>
          <a:stretch/>
        </p:blipFill>
        <p:spPr>
          <a:xfrm>
            <a:off x="3832920" y="67320"/>
            <a:ext cx="5310720" cy="3612240"/>
          </a:xfrm>
          <a:prstGeom prst="rect">
            <a:avLst/>
          </a:prstGeom>
          <a:ln>
            <a:noFill/>
          </a:ln>
        </p:spPr>
      </p:pic>
      <p:sp>
        <p:nvSpPr>
          <p:cNvPr id="188" name="CustomShape 4"/>
          <p:cNvSpPr/>
          <p:nvPr/>
        </p:nvSpPr>
        <p:spPr>
          <a:xfrm>
            <a:off x="3630960" y="3048480"/>
            <a:ext cx="1270080" cy="631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89" name="CustomShape 5"/>
          <p:cNvSpPr/>
          <p:nvPr/>
        </p:nvSpPr>
        <p:spPr>
          <a:xfrm>
            <a:off x="250200" y="4385880"/>
            <a:ext cx="4999320" cy="1750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Puis confirmer en cliquant sur </a:t>
            </a:r>
            <a:r>
              <a:rPr b="1" lang="fr-FR" sz="1800" spc="-1" strike="noStrike">
                <a:solidFill>
                  <a:srgbClr val="000000"/>
                </a:solidFill>
                <a:uFill>
                  <a:solidFill>
                    <a:srgbClr val="ffffff"/>
                  </a:solidFill>
                </a:uFill>
                <a:latin typeface="Calibri"/>
                <a:ea typeface="DejaVu Sans"/>
              </a:rPr>
              <a:t>Shutdown</a:t>
            </a:r>
            <a:r>
              <a:rPr b="0" lang="fr-FR" sz="1800" spc="-1" strike="noStrike">
                <a:solidFill>
                  <a:srgbClr val="000000"/>
                </a:solidFill>
                <a:uFill>
                  <a:solidFill>
                    <a:srgbClr val="ffffff"/>
                  </a:solidFill>
                </a:uFill>
                <a:latin typeface="Calibri"/>
                <a:ea typeface="DejaVu Sans"/>
              </a:rPr>
              <a:t>.</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(Éteindre).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A l’arrêt, retirer la clé, qui peut être utilisée sur PC Windows.</a:t>
            </a:r>
            <a:endParaRPr b="0" lang="fr-FR" sz="1800" spc="-1" strike="noStrike">
              <a:solidFill>
                <a:srgbClr val="000000"/>
              </a:solidFill>
              <a:uFill>
                <a:solidFill>
                  <a:srgbClr val="ffffff"/>
                </a:solidFill>
              </a:uFill>
              <a:latin typeface="Arial"/>
            </a:endParaRPr>
          </a:p>
        </p:txBody>
      </p:sp>
      <p:sp>
        <p:nvSpPr>
          <p:cNvPr id="190" name="CustomShape 6"/>
          <p:cNvSpPr/>
          <p:nvPr/>
        </p:nvSpPr>
        <p:spPr>
          <a:xfrm>
            <a:off x="0" y="337320"/>
            <a:ext cx="383148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éteindre le pc</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pic>
        <p:nvPicPr>
          <p:cNvPr id="191" name="Image 13" descr=""/>
          <p:cNvPicPr/>
          <p:nvPr/>
        </p:nvPicPr>
        <p:blipFill>
          <a:blip r:embed="rId2"/>
          <a:srcRect l="22248" t="12661" r="21602" b="19313"/>
          <a:stretch/>
        </p:blipFill>
        <p:spPr>
          <a:xfrm>
            <a:off x="5285160" y="4063680"/>
            <a:ext cx="3756600" cy="2559600"/>
          </a:xfrm>
          <a:prstGeom prst="rect">
            <a:avLst/>
          </a:prstGeom>
          <a:ln>
            <a:noFill/>
          </a:ln>
        </p:spPr>
      </p:pic>
      <p:sp>
        <p:nvSpPr>
          <p:cNvPr id="192" name="CustomShape 7"/>
          <p:cNvSpPr/>
          <p:nvPr/>
        </p:nvSpPr>
        <p:spPr>
          <a:xfrm>
            <a:off x="4330440" y="4580640"/>
            <a:ext cx="3036240" cy="983160"/>
          </a:xfrm>
          <a:custGeom>
            <a:avLst/>
            <a:gdLst/>
            <a:ahLst/>
            <a:rect l="l" t="t" r="r" b="b"/>
            <a:pathLst>
              <a:path w="21600" h="21600">
                <a:moveTo>
                  <a:pt x="0" y="0"/>
                </a:moveTo>
                <a:lnTo>
                  <a:pt x="21600" y="21600"/>
                </a:lnTo>
              </a:path>
            </a:pathLst>
          </a:custGeom>
          <a:noFill/>
          <a:ln w="34920">
            <a:solidFill>
              <a:schemeClr val="accent2"/>
            </a:solidFill>
            <a:round/>
            <a:tailEnd len="med" type="triangle" w="lg"/>
          </a:ln>
        </p:spPr>
        <p:style>
          <a:lnRef idx="1">
            <a:schemeClr val="accent1"/>
          </a:lnRef>
          <a:fillRef idx="0">
            <a:schemeClr val="accent1"/>
          </a:fillRef>
          <a:effectRef idx="0">
            <a:schemeClr val="accent1"/>
          </a:effectRef>
          <a:fontRef idx="minor"/>
        </p:style>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CustomShape 1"/>
          <p:cNvSpPr/>
          <p:nvPr/>
        </p:nvSpPr>
        <p:spPr>
          <a:xfrm>
            <a:off x="457200" y="274320"/>
            <a:ext cx="8228160" cy="6559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6 :  SAUTS DE LIGNE - NETTOYAGE</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660" name="TextShape 2"/>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661" name="TextShape 3"/>
          <p:cNvSpPr txBox="1"/>
          <p:nvPr/>
        </p:nvSpPr>
        <p:spPr>
          <a:xfrm>
            <a:off x="6458040" y="6356520"/>
            <a:ext cx="2057040" cy="364680"/>
          </a:xfrm>
          <a:prstGeom prst="rect">
            <a:avLst/>
          </a:prstGeom>
          <a:noFill/>
          <a:ln>
            <a:noFill/>
          </a:ln>
        </p:spPr>
        <p:txBody>
          <a:bodyPr anchor="ctr"/>
          <a:p>
            <a:pPr algn="r">
              <a:lnSpc>
                <a:spcPct val="100000"/>
              </a:lnSpc>
            </a:pPr>
            <a:fld id="{483B4666-1751-4F5F-A2D1-77B105B82EC5}"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pic>
        <p:nvPicPr>
          <p:cNvPr id="662" name="Image 3" descr=""/>
          <p:cNvPicPr/>
          <p:nvPr/>
        </p:nvPicPr>
        <p:blipFill>
          <a:blip r:embed="rId1"/>
          <a:srcRect l="0" t="0" r="17784" b="0"/>
          <a:stretch/>
        </p:blipFill>
        <p:spPr>
          <a:xfrm>
            <a:off x="239040" y="998280"/>
            <a:ext cx="8565120" cy="5859360"/>
          </a:xfrm>
          <a:prstGeom prst="rect">
            <a:avLst/>
          </a:prstGeom>
          <a:ln>
            <a:noFill/>
          </a:ln>
        </p:spPr>
      </p:pic>
      <p:sp>
        <p:nvSpPr>
          <p:cNvPr id="663" name="CustomShape 4"/>
          <p:cNvSpPr/>
          <p:nvPr/>
        </p:nvSpPr>
        <p:spPr>
          <a:xfrm>
            <a:off x="7213680" y="480060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64" name="CustomShape 5"/>
          <p:cNvSpPr/>
          <p:nvPr/>
        </p:nvSpPr>
        <p:spPr>
          <a:xfrm>
            <a:off x="7334280" y="486864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65" name="CustomShape 6"/>
          <p:cNvSpPr/>
          <p:nvPr/>
        </p:nvSpPr>
        <p:spPr>
          <a:xfrm>
            <a:off x="7350120" y="5037480"/>
            <a:ext cx="38052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66" name="CustomShape 7"/>
          <p:cNvSpPr/>
          <p:nvPr/>
        </p:nvSpPr>
        <p:spPr>
          <a:xfrm>
            <a:off x="7365960" y="495288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67" name="CustomShape 8"/>
          <p:cNvSpPr/>
          <p:nvPr/>
        </p:nvSpPr>
        <p:spPr>
          <a:xfrm>
            <a:off x="7334280" y="5562720"/>
            <a:ext cx="244080" cy="52200"/>
          </a:xfrm>
          <a:prstGeom prst="rect">
            <a:avLst/>
          </a:prstGeom>
          <a:ln/>
        </p:spPr>
        <p:style>
          <a:lnRef idx="2">
            <a:schemeClr val="accent1">
              <a:shade val="50000"/>
            </a:schemeClr>
          </a:lnRef>
          <a:fillRef idx="1">
            <a:schemeClr val="accent1"/>
          </a:fillRef>
          <a:effectRef idx="0">
            <a:schemeClr val="accent1"/>
          </a:effectRef>
          <a:fontRef idx="minor"/>
        </p:style>
      </p:sp>
      <p:sp>
        <p:nvSpPr>
          <p:cNvPr id="668" name="CustomShape 9"/>
          <p:cNvSpPr/>
          <p:nvPr/>
        </p:nvSpPr>
        <p:spPr>
          <a:xfrm>
            <a:off x="7486560" y="5419440"/>
            <a:ext cx="244080" cy="52200"/>
          </a:xfrm>
          <a:prstGeom prst="rect">
            <a:avLst/>
          </a:prstGeom>
          <a:ln/>
        </p:spPr>
        <p:style>
          <a:lnRef idx="2">
            <a:schemeClr val="accent1">
              <a:shade val="50000"/>
            </a:schemeClr>
          </a:lnRef>
          <a:fillRef idx="1">
            <a:schemeClr val="accent1"/>
          </a:fillRef>
          <a:effectRef idx="0">
            <a:schemeClr val="accent1"/>
          </a:effectRef>
          <a:fontRef idx="minor"/>
        </p:style>
      </p:sp>
      <p:sp>
        <p:nvSpPr>
          <p:cNvPr id="669" name="CustomShape 10"/>
          <p:cNvSpPr/>
          <p:nvPr/>
        </p:nvSpPr>
        <p:spPr>
          <a:xfrm>
            <a:off x="7151760" y="5491080"/>
            <a:ext cx="244080" cy="52200"/>
          </a:xfrm>
          <a:prstGeom prst="rect">
            <a:avLst/>
          </a:prstGeom>
          <a:ln/>
        </p:spPr>
        <p:style>
          <a:lnRef idx="2">
            <a:schemeClr val="accent1">
              <a:shade val="50000"/>
            </a:schemeClr>
          </a:lnRef>
          <a:fillRef idx="1">
            <a:schemeClr val="accent1"/>
          </a:fillRef>
          <a:effectRef idx="0">
            <a:schemeClr val="accent1"/>
          </a:effectRef>
          <a:fontRef idx="minor"/>
        </p:style>
      </p:sp>
      <p:sp>
        <p:nvSpPr>
          <p:cNvPr id="670" name="CustomShape 11"/>
          <p:cNvSpPr/>
          <p:nvPr/>
        </p:nvSpPr>
        <p:spPr>
          <a:xfrm>
            <a:off x="7486560" y="5333400"/>
            <a:ext cx="792720" cy="45360"/>
          </a:xfrm>
          <a:prstGeom prst="rect">
            <a:avLst/>
          </a:prstGeom>
          <a:ln/>
        </p:spPr>
        <p:style>
          <a:lnRef idx="2">
            <a:schemeClr val="accent1">
              <a:shade val="50000"/>
            </a:schemeClr>
          </a:lnRef>
          <a:fillRef idx="1">
            <a:schemeClr val="accent1"/>
          </a:fillRef>
          <a:effectRef idx="0">
            <a:schemeClr val="accent1"/>
          </a:effectRef>
          <a:fontRef idx="minor"/>
        </p:style>
      </p:sp>
      <p:sp>
        <p:nvSpPr>
          <p:cNvPr id="671" name="CustomShape 12"/>
          <p:cNvSpPr/>
          <p:nvPr/>
        </p:nvSpPr>
        <p:spPr>
          <a:xfrm>
            <a:off x="7273800" y="479340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72" name="CustomShape 13"/>
          <p:cNvSpPr/>
          <p:nvPr/>
        </p:nvSpPr>
        <p:spPr>
          <a:xfrm>
            <a:off x="7394400" y="486108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73" name="CustomShape 14"/>
          <p:cNvSpPr/>
          <p:nvPr/>
        </p:nvSpPr>
        <p:spPr>
          <a:xfrm>
            <a:off x="7410600" y="5030280"/>
            <a:ext cx="38052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74" name="CustomShape 15"/>
          <p:cNvSpPr/>
          <p:nvPr/>
        </p:nvSpPr>
        <p:spPr>
          <a:xfrm>
            <a:off x="7426440" y="494568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75" name="CustomShape 16"/>
          <p:cNvSpPr/>
          <p:nvPr/>
        </p:nvSpPr>
        <p:spPr>
          <a:xfrm>
            <a:off x="7547040" y="5411880"/>
            <a:ext cx="244080" cy="52200"/>
          </a:xfrm>
          <a:prstGeom prst="rect">
            <a:avLst/>
          </a:prstGeom>
          <a:ln/>
        </p:spPr>
        <p:style>
          <a:lnRef idx="2">
            <a:schemeClr val="accent1">
              <a:shade val="50000"/>
            </a:schemeClr>
          </a:lnRef>
          <a:fillRef idx="1">
            <a:schemeClr val="accent1"/>
          </a:fillRef>
          <a:effectRef idx="0">
            <a:schemeClr val="accent1"/>
          </a:effectRef>
          <a:fontRef idx="minor"/>
        </p:style>
      </p:sp>
      <p:sp>
        <p:nvSpPr>
          <p:cNvPr id="676" name="CustomShape 17"/>
          <p:cNvSpPr/>
          <p:nvPr/>
        </p:nvSpPr>
        <p:spPr>
          <a:xfrm>
            <a:off x="7211880" y="5483520"/>
            <a:ext cx="244080" cy="52200"/>
          </a:xfrm>
          <a:prstGeom prst="rect">
            <a:avLst/>
          </a:prstGeom>
          <a:ln/>
        </p:spPr>
        <p:style>
          <a:lnRef idx="2">
            <a:schemeClr val="accent1">
              <a:shade val="50000"/>
            </a:schemeClr>
          </a:lnRef>
          <a:fillRef idx="1">
            <a:schemeClr val="accent1"/>
          </a:fillRef>
          <a:effectRef idx="0">
            <a:schemeClr val="accent1"/>
          </a:effectRef>
          <a:fontRef idx="minor"/>
        </p:style>
      </p:sp>
      <p:sp>
        <p:nvSpPr>
          <p:cNvPr id="677" name="CustomShape 18"/>
          <p:cNvSpPr/>
          <p:nvPr/>
        </p:nvSpPr>
        <p:spPr>
          <a:xfrm>
            <a:off x="7547040" y="5326200"/>
            <a:ext cx="792720" cy="45360"/>
          </a:xfrm>
          <a:prstGeom prst="rect">
            <a:avLst/>
          </a:prstGeom>
          <a:ln/>
        </p:spPr>
        <p:style>
          <a:lnRef idx="2">
            <a:schemeClr val="accent1">
              <a:shade val="50000"/>
            </a:schemeClr>
          </a:lnRef>
          <a:fillRef idx="1">
            <a:schemeClr val="accent1"/>
          </a:fillRef>
          <a:effectRef idx="0">
            <a:schemeClr val="accent1"/>
          </a:effectRef>
          <a:fontRef idx="minor"/>
        </p:style>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CustomShape 1"/>
          <p:cNvSpPr/>
          <p:nvPr/>
        </p:nvSpPr>
        <p:spPr>
          <a:xfrm>
            <a:off x="457200" y="274320"/>
            <a:ext cx="8228160" cy="445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L’édition des JOURNAUX DIAGNOSTICS</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pic>
        <p:nvPicPr>
          <p:cNvPr id="679" name="" descr=""/>
          <p:cNvPicPr/>
          <p:nvPr/>
        </p:nvPicPr>
        <p:blipFill>
          <a:blip r:embed="rId1"/>
          <a:srcRect l="0" t="68751" r="73402" b="0"/>
          <a:stretch/>
        </p:blipFill>
        <p:spPr>
          <a:xfrm>
            <a:off x="5040000" y="948600"/>
            <a:ext cx="3943800" cy="2579400"/>
          </a:xfrm>
          <a:prstGeom prst="rect">
            <a:avLst/>
          </a:prstGeom>
          <a:ln>
            <a:solidFill>
              <a:srgbClr val="3465a4"/>
            </a:solidFill>
          </a:ln>
        </p:spPr>
      </p:pic>
      <p:sp>
        <p:nvSpPr>
          <p:cNvPr id="680" name="TextShape 2"/>
          <p:cNvSpPr txBox="1"/>
          <p:nvPr/>
        </p:nvSpPr>
        <p:spPr>
          <a:xfrm>
            <a:off x="216000" y="1008000"/>
            <a:ext cx="4824000" cy="1882080"/>
          </a:xfrm>
          <a:prstGeom prst="rect">
            <a:avLst/>
          </a:prstGeom>
          <a:noFill/>
          <a:ln>
            <a:noFill/>
          </a:ln>
        </p:spPr>
        <p:txBody>
          <a:bodyPr lIns="90000" rIns="90000" tIns="45000" bIns="45000"/>
          <a:p>
            <a:r>
              <a:rPr b="0" lang="fr-FR" sz="1600" spc="-1" strike="noStrike">
                <a:solidFill>
                  <a:srgbClr val="000000"/>
                </a:solidFill>
                <a:uFill>
                  <a:solidFill>
                    <a:srgbClr val="ffffff"/>
                  </a:solidFill>
                </a:uFill>
                <a:latin typeface="Arial"/>
              </a:rPr>
              <a:t>Se placer sur l’onglet Console.</a:t>
            </a:r>
            <a:endParaRPr b="0" lang="fr-FR" sz="1600" spc="-1" strike="noStrike">
              <a:solidFill>
                <a:srgbClr val="000000"/>
              </a:solidFill>
              <a:uFill>
                <a:solidFill>
                  <a:srgbClr val="ffffff"/>
                </a:solidFill>
              </a:uFill>
              <a:latin typeface="Arial"/>
            </a:endParaRPr>
          </a:p>
          <a:p>
            <a:endParaRPr b="0" lang="fr-FR" sz="1600" spc="-1" strike="noStrike">
              <a:solidFill>
                <a:srgbClr val="000000"/>
              </a:solidFill>
              <a:uFill>
                <a:solidFill>
                  <a:srgbClr val="ffffff"/>
                </a:solidFill>
              </a:uFill>
              <a:latin typeface="Arial"/>
            </a:endParaRPr>
          </a:p>
          <a:p>
            <a:r>
              <a:rPr b="0" lang="fr-FR" sz="1600" spc="-1" strike="noStrike">
                <a:solidFill>
                  <a:srgbClr val="000000"/>
                </a:solidFill>
                <a:uFill>
                  <a:solidFill>
                    <a:srgbClr val="ffffff"/>
                  </a:solidFill>
                </a:uFill>
                <a:latin typeface="Arial"/>
              </a:rPr>
              <a:t>Cliquer sur l’icône</a:t>
            </a:r>
            <a:endParaRPr b="0" lang="fr-FR" sz="1600" spc="-1" strike="noStrike">
              <a:solidFill>
                <a:srgbClr val="000000"/>
              </a:solidFill>
              <a:uFill>
                <a:solidFill>
                  <a:srgbClr val="ffffff"/>
                </a:solidFill>
              </a:uFill>
              <a:latin typeface="Arial"/>
            </a:endParaRPr>
          </a:p>
        </p:txBody>
      </p:sp>
      <p:pic>
        <p:nvPicPr>
          <p:cNvPr id="681" name="" descr=""/>
          <p:cNvPicPr/>
          <p:nvPr/>
        </p:nvPicPr>
        <p:blipFill>
          <a:blip r:embed="rId2"/>
          <a:stretch/>
        </p:blipFill>
        <p:spPr>
          <a:xfrm>
            <a:off x="2376000" y="1440000"/>
            <a:ext cx="360000" cy="360000"/>
          </a:xfrm>
          <a:prstGeom prst="rect">
            <a:avLst/>
          </a:prstGeom>
          <a:ln>
            <a:solidFill>
              <a:srgbClr val="3465a4"/>
            </a:solidFill>
          </a:ln>
        </p:spPr>
      </p:pic>
      <p:sp>
        <p:nvSpPr>
          <p:cNvPr id="682" name="TextShape 3"/>
          <p:cNvSpPr txBox="1"/>
          <p:nvPr/>
        </p:nvSpPr>
        <p:spPr>
          <a:xfrm>
            <a:off x="216000" y="1872000"/>
            <a:ext cx="4752000" cy="648000"/>
          </a:xfrm>
          <a:prstGeom prst="rect">
            <a:avLst/>
          </a:prstGeom>
          <a:noFill/>
          <a:ln>
            <a:noFill/>
          </a:ln>
        </p:spPr>
        <p:txBody>
          <a:bodyPr lIns="90000" rIns="90000" tIns="45000" bIns="45000"/>
          <a:p>
            <a:r>
              <a:rPr b="0" lang="fr-FR" sz="1600" spc="-1" strike="noStrike">
                <a:solidFill>
                  <a:srgbClr val="000000"/>
                </a:solidFill>
                <a:uFill>
                  <a:solidFill>
                    <a:srgbClr val="ffffff"/>
                  </a:solidFill>
                </a:uFill>
                <a:latin typeface="Arial"/>
              </a:rPr>
              <a:t>Un navigateur internet se lance et affiche les journaux au format HTML. </a:t>
            </a:r>
            <a:endParaRPr b="0" lang="fr-FR" sz="1600" spc="-1" strike="noStrike">
              <a:solidFill>
                <a:srgbClr val="000000"/>
              </a:solidFill>
              <a:uFill>
                <a:solidFill>
                  <a:srgbClr val="ffffff"/>
                </a:solidFill>
              </a:uFill>
              <a:latin typeface="Arial"/>
            </a:endParaRPr>
          </a:p>
        </p:txBody>
      </p:sp>
      <p:pic>
        <p:nvPicPr>
          <p:cNvPr id="683" name="" descr=""/>
          <p:cNvPicPr/>
          <p:nvPr/>
        </p:nvPicPr>
        <p:blipFill>
          <a:blip r:embed="rId3"/>
          <a:srcRect l="0" t="0" r="42694" b="53705"/>
          <a:stretch/>
        </p:blipFill>
        <p:spPr>
          <a:xfrm>
            <a:off x="3312000" y="3744000"/>
            <a:ext cx="5832000" cy="2732760"/>
          </a:xfrm>
          <a:prstGeom prst="rect">
            <a:avLst/>
          </a:prstGeom>
          <a:ln>
            <a:solidFill>
              <a:srgbClr val="3465a4"/>
            </a:solidFill>
          </a:ln>
        </p:spPr>
      </p:pic>
      <p:sp>
        <p:nvSpPr>
          <p:cNvPr id="684" name="TextShape 4"/>
          <p:cNvSpPr txBox="1"/>
          <p:nvPr/>
        </p:nvSpPr>
        <p:spPr>
          <a:xfrm>
            <a:off x="216000" y="2462040"/>
            <a:ext cx="2952000" cy="2649960"/>
          </a:xfrm>
          <a:prstGeom prst="rect">
            <a:avLst/>
          </a:prstGeom>
          <a:noFill/>
          <a:ln>
            <a:noFill/>
          </a:ln>
        </p:spPr>
        <p:txBody>
          <a:bodyPr lIns="90000" rIns="90000" tIns="45000" bIns="45000"/>
          <a:p>
            <a:r>
              <a:rPr b="0" lang="fr-FR" sz="1600" spc="-1" strike="noStrike">
                <a:solidFill>
                  <a:srgbClr val="000000"/>
                </a:solidFill>
                <a:uFill>
                  <a:solidFill>
                    <a:srgbClr val="ffffff"/>
                  </a:solidFill>
                </a:uFill>
                <a:latin typeface="Arial"/>
              </a:rPr>
              <a:t>Il est possible de les enregistrer.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300" spc="-1" strike="noStrike">
                <a:solidFill>
                  <a:srgbClr val="000000"/>
                </a:solidFill>
                <a:uFill>
                  <a:solidFill>
                    <a:srgbClr val="ffffff"/>
                  </a:solidFill>
                </a:uFill>
                <a:latin typeface="Arial"/>
              </a:rPr>
              <a:t>Faire : Fichier &gt; Enregistrer sous…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600" spc="-1" strike="noStrike">
                <a:solidFill>
                  <a:srgbClr val="000000"/>
                </a:solidFill>
                <a:uFill>
                  <a:solidFill>
                    <a:srgbClr val="ffffff"/>
                  </a:solidFill>
                </a:uFill>
                <a:latin typeface="Arial"/>
              </a:rPr>
              <a:t>Par défaut le chemin du journal est :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600" spc="-1" strike="noStrike">
                <a:solidFill>
                  <a:srgbClr val="000000"/>
                </a:solidFill>
                <a:uFill>
                  <a:solidFill>
                    <a:srgbClr val="ffffff"/>
                  </a:solidFill>
                </a:uFill>
                <a:latin typeface="Arial"/>
              </a:rPr>
              <a:t>   </a:t>
            </a:r>
            <a:r>
              <a:rPr b="0" lang="fr-FR" sz="1300" spc="-1" strike="noStrike">
                <a:solidFill>
                  <a:srgbClr val="000000"/>
                </a:solidFill>
                <a:uFill>
                  <a:solidFill>
                    <a:srgbClr val="ffffff"/>
                  </a:solidFill>
                </a:uFill>
                <a:latin typeface="Arial"/>
              </a:rPr>
              <a:t>.local/share/Altair/log.html</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600" spc="-1" strike="noStrike">
                <a:solidFill>
                  <a:srgbClr val="000000"/>
                </a:solidFill>
                <a:uFill>
                  <a:solidFill>
                    <a:srgbClr val="ffffff"/>
                  </a:solidFill>
                </a:uFill>
                <a:latin typeface="Arial"/>
              </a:rPr>
              <a:t>dans le dossier utilisateur.</a:t>
            </a:r>
            <a:endParaRPr b="0" lang="fr-FR" sz="1800" spc="-1" strike="noStrike">
              <a:solidFill>
                <a:srgbClr val="000000"/>
              </a:solidFill>
              <a:uFill>
                <a:solidFill>
                  <a:srgbClr val="ffffff"/>
                </a:solidFill>
              </a:uFill>
              <a:latin typeface="Arial"/>
            </a:endParaRPr>
          </a:p>
        </p:txBody>
      </p:sp>
      <p:sp>
        <p:nvSpPr>
          <p:cNvPr id="685" name="TextShape 5"/>
          <p:cNvSpPr txBox="1"/>
          <p:nvPr/>
        </p:nvSpPr>
        <p:spPr>
          <a:xfrm>
            <a:off x="216000" y="4968000"/>
            <a:ext cx="2952000" cy="858240"/>
          </a:xfrm>
          <a:prstGeom prst="rect">
            <a:avLst/>
          </a:prstGeom>
          <a:noFill/>
          <a:ln>
            <a:noFill/>
          </a:ln>
        </p:spPr>
        <p:txBody>
          <a:bodyPr lIns="90000" rIns="90000" tIns="45000" bIns="45000"/>
          <a:p>
            <a:r>
              <a:rPr b="0" lang="fr-FR" sz="1600" spc="-1" strike="noStrike">
                <a:solidFill>
                  <a:srgbClr val="000000"/>
                </a:solidFill>
                <a:uFill>
                  <a:solidFill>
                    <a:srgbClr val="ffffff"/>
                  </a:solidFill>
                </a:uFill>
                <a:latin typeface="Arial"/>
              </a:rPr>
              <a:t>Pour effacer les journaux diagnostics, cliquer sur l’icône</a:t>
            </a:r>
            <a:endParaRPr b="0" lang="fr-FR" sz="1600" spc="-1" strike="noStrike">
              <a:solidFill>
                <a:srgbClr val="000000"/>
              </a:solidFill>
              <a:uFill>
                <a:solidFill>
                  <a:srgbClr val="ffffff"/>
                </a:solidFill>
              </a:uFill>
              <a:latin typeface="Arial"/>
            </a:endParaRPr>
          </a:p>
        </p:txBody>
      </p:sp>
      <p:pic>
        <p:nvPicPr>
          <p:cNvPr id="686" name="" descr=""/>
          <p:cNvPicPr/>
          <p:nvPr/>
        </p:nvPicPr>
        <p:blipFill>
          <a:blip r:embed="rId4"/>
          <a:stretch/>
        </p:blipFill>
        <p:spPr>
          <a:xfrm>
            <a:off x="1203840" y="5518080"/>
            <a:ext cx="308160" cy="308160"/>
          </a:xfrm>
          <a:prstGeom prst="rect">
            <a:avLst/>
          </a:prstGeom>
          <a:ln>
            <a:solidFill>
              <a:srgbClr val="3465a4"/>
            </a:solidFill>
          </a:ln>
        </p:spPr>
      </p:pic>
      <p:sp>
        <p:nvSpPr>
          <p:cNvPr id="687" name="TextShape 6"/>
          <p:cNvSpPr txBox="1"/>
          <p:nvPr/>
        </p:nvSpPr>
        <p:spPr>
          <a:xfrm>
            <a:off x="216000" y="5904000"/>
            <a:ext cx="3312000" cy="602280"/>
          </a:xfrm>
          <a:prstGeom prst="rect">
            <a:avLst/>
          </a:prstGeom>
          <a:noFill/>
          <a:ln>
            <a:noFill/>
          </a:ln>
        </p:spPr>
        <p:txBody>
          <a:bodyPr lIns="90000" rIns="90000" tIns="45000" bIns="45000"/>
          <a:p>
            <a:r>
              <a:rPr b="0" lang="fr-FR" sz="1600" spc="-1" strike="noStrike">
                <a:solidFill>
                  <a:srgbClr val="000000"/>
                </a:solidFill>
                <a:uFill>
                  <a:solidFill>
                    <a:srgbClr val="ffffff"/>
                  </a:solidFill>
                </a:uFill>
                <a:latin typeface="Arial"/>
              </a:rPr>
              <a:t>à gauche de l’onglet Console.</a:t>
            </a:r>
            <a:endParaRPr b="0" lang="fr-FR" sz="1600" spc="-1" strike="noStrike">
              <a:solidFill>
                <a:srgbClr val="000000"/>
              </a:solidFill>
              <a:uFill>
                <a:solidFill>
                  <a:srgbClr val="ffffff"/>
                </a:solidFill>
              </a:uFill>
              <a:latin typeface="Arial"/>
            </a:endParaRPr>
          </a:p>
        </p:txBody>
      </p:sp>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123840" y="274320"/>
            <a:ext cx="8838720" cy="6559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NETTOYER SAUTS DE LIGNES et caractères illicites </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689" name="TextShape 2"/>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690" name="TextShape 3"/>
          <p:cNvSpPr txBox="1"/>
          <p:nvPr/>
        </p:nvSpPr>
        <p:spPr>
          <a:xfrm>
            <a:off x="6458040" y="6356520"/>
            <a:ext cx="2057040" cy="364680"/>
          </a:xfrm>
          <a:prstGeom prst="rect">
            <a:avLst/>
          </a:prstGeom>
          <a:noFill/>
          <a:ln>
            <a:noFill/>
          </a:ln>
        </p:spPr>
        <p:txBody>
          <a:bodyPr anchor="ctr"/>
          <a:p>
            <a:pPr algn="r">
              <a:lnSpc>
                <a:spcPct val="100000"/>
              </a:lnSpc>
            </a:pPr>
            <a:fld id="{B4867768-11EA-4DE0-9D1E-9B9FA53AE779}"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691" name="CustomShape 4"/>
          <p:cNvSpPr/>
          <p:nvPr/>
        </p:nvSpPr>
        <p:spPr>
          <a:xfrm>
            <a:off x="433800" y="2730600"/>
            <a:ext cx="8529120" cy="34138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Calibri"/>
              </a:rPr>
              <a:t>L’icône de nettoyage de la base de paye permet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2000" spc="-1" strike="noStrike">
                <a:solidFill>
                  <a:srgbClr val="000000"/>
                </a:solidFill>
                <a:uFill>
                  <a:solidFill>
                    <a:srgbClr val="ffffff"/>
                  </a:solidFill>
                </a:uFill>
                <a:latin typeface="Calibri"/>
              </a:rPr>
              <a:t>de créer un nouveau fichier « nettoyé » des éventuelles scories, lorsque les données ont été importées et produites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2000" spc="-1" strike="noStrike">
                <a:solidFill>
                  <a:srgbClr val="000000"/>
                </a:solidFill>
                <a:uFill>
                  <a:solidFill>
                    <a:srgbClr val="ffffff"/>
                  </a:solidFill>
                </a:uFill>
                <a:latin typeface="Calibri"/>
              </a:rPr>
              <a:t>de supprimer les espaces en blanc et les sauts de lignes générés dans les fichiers XHL (Diagnostics 5 et 6)</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lvl="1" marL="743040" indent="-285480" algn="just">
              <a:lnSpc>
                <a:spcPct val="100000"/>
              </a:lnSpc>
              <a:buClr>
                <a:srgbClr val="000000"/>
              </a:buClr>
              <a:buFont typeface="StarSymbol"/>
              <a:buChar char="-"/>
            </a:pPr>
            <a:r>
              <a:rPr b="0" lang="fr-FR" sz="2000" spc="-1" strike="noStrike">
                <a:solidFill>
                  <a:srgbClr val="000000"/>
                </a:solidFill>
                <a:uFill>
                  <a:solidFill>
                    <a:srgbClr val="ffffff"/>
                  </a:solidFill>
                </a:uFill>
                <a:latin typeface="Calibri"/>
              </a:rPr>
              <a:t>De réduire sensiblement le volume de certaines données (jusqu’à 30 %-40 % sans compression).</a:t>
            </a:r>
            <a:endParaRPr b="0" lang="fr-FR" sz="1800" spc="-1" strike="noStrike">
              <a:solidFill>
                <a:srgbClr val="000000"/>
              </a:solidFill>
              <a:uFill>
                <a:solidFill>
                  <a:srgbClr val="ffffff"/>
                </a:solidFill>
              </a:uFill>
              <a:latin typeface="Arial"/>
            </a:endParaRPr>
          </a:p>
        </p:txBody>
      </p:sp>
      <p:pic>
        <p:nvPicPr>
          <p:cNvPr id="692" name="Image 3" descr=""/>
          <p:cNvPicPr/>
          <p:nvPr/>
        </p:nvPicPr>
        <p:blipFill>
          <a:blip r:embed="rId1"/>
          <a:srcRect l="2" t="0" r="49622" b="85371"/>
          <a:stretch/>
        </p:blipFill>
        <p:spPr>
          <a:xfrm>
            <a:off x="123840" y="1122480"/>
            <a:ext cx="8838720" cy="1428840"/>
          </a:xfrm>
          <a:prstGeom prst="rect">
            <a:avLst/>
          </a:prstGeom>
          <a:ln>
            <a:noFill/>
          </a:ln>
        </p:spPr>
      </p:pic>
      <p:sp>
        <p:nvSpPr>
          <p:cNvPr id="693" name="CustomShape 5"/>
          <p:cNvSpPr/>
          <p:nvPr/>
        </p:nvSpPr>
        <p:spPr>
          <a:xfrm>
            <a:off x="6694200" y="1923840"/>
            <a:ext cx="360" cy="1362600"/>
          </a:xfrm>
          <a:custGeom>
            <a:avLst/>
            <a:gdLst/>
            <a:ahLst/>
            <a:rect l="l" t="t" r="r" b="b"/>
            <a:pathLst>
              <a:path w="21600" h="21600">
                <a:moveTo>
                  <a:pt x="0" y="0"/>
                </a:moveTo>
                <a:lnTo>
                  <a:pt x="21600" y="21600"/>
                </a:lnTo>
              </a:path>
            </a:pathLst>
          </a:custGeom>
          <a:noFill/>
          <a:ln>
            <a:solidFill>
              <a:srgbClr val="ff0000"/>
            </a:solidFill>
            <a:headEnd len="med" type="triangle" w="lg"/>
          </a:ln>
        </p:spPr>
        <p:style>
          <a:lnRef idx="1">
            <a:schemeClr val="accent1"/>
          </a:lnRef>
          <a:fillRef idx="0">
            <a:schemeClr val="accent1"/>
          </a:fillRef>
          <a:effectRef idx="0">
            <a:schemeClr val="accent1"/>
          </a:effectRef>
          <a:fontRef idx="minor"/>
        </p:style>
      </p:sp>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CustomShape 1"/>
          <p:cNvSpPr/>
          <p:nvPr/>
        </p:nvSpPr>
        <p:spPr>
          <a:xfrm>
            <a:off x="457200" y="274320"/>
            <a:ext cx="8228160" cy="6559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AUTRES ANOMALIES </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695" name="CustomShape 2"/>
          <p:cNvSpPr/>
          <p:nvPr/>
        </p:nvSpPr>
        <p:spPr>
          <a:xfrm>
            <a:off x="1089360" y="1072800"/>
            <a:ext cx="6963840" cy="50130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r>
              <a:rPr b="0" lang="fr-FR" sz="1800" spc="-1" strike="noStrike">
                <a:solidFill>
                  <a:srgbClr val="000000"/>
                </a:solidFill>
                <a:uFill>
                  <a:solidFill>
                    <a:srgbClr val="ffffff"/>
                  </a:solidFill>
                </a:uFill>
                <a:latin typeface="Arial"/>
                <a:ea typeface="Arial"/>
              </a:rPr>
              <a:t>Pas d’information sur le Budget ou sur l’Etablissement (optionnel)</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r>
              <a:rPr b="0" lang="fr-FR" sz="1800" spc="-1" strike="noStrike">
                <a:solidFill>
                  <a:srgbClr val="000000"/>
                </a:solidFill>
                <a:uFill>
                  <a:solidFill>
                    <a:srgbClr val="ffffff"/>
                  </a:solidFill>
                </a:uFill>
                <a:latin typeface="Arial"/>
                <a:ea typeface="Arial"/>
              </a:rPr>
              <a:t>Fichiers corrompus : une partie seulement est lisible. Solution : les nettoyer à la main en respectant les balises.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r>
              <a:rPr b="0" lang="fr-FR" sz="1800" spc="-1" strike="noStrike">
                <a:solidFill>
                  <a:srgbClr val="000000"/>
                </a:solidFill>
                <a:uFill>
                  <a:solidFill>
                    <a:srgbClr val="ffffff"/>
                  </a:solidFill>
                </a:uFill>
                <a:latin typeface="Arial"/>
                <a:ea typeface="Arial"/>
              </a:rPr>
              <a:t>Discordances entre bulletins dématérialisés et bulletins papiers.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ff0000"/>
                </a:solidFill>
                <a:uFill>
                  <a:solidFill>
                    <a:srgbClr val="ffffff"/>
                  </a:solidFill>
                </a:uFill>
                <a:latin typeface="Arial"/>
                <a:ea typeface="Arial"/>
              </a:rPr>
              <a:t>Sur la base de quelle pièce justificative le comptable a-t-il payé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ff0000"/>
                </a:solidFill>
                <a:uFill>
                  <a:solidFill>
                    <a:srgbClr val="ffffff"/>
                  </a:solidFill>
                </a:uFill>
                <a:latin typeface="Arial"/>
                <a:ea typeface="Arial"/>
              </a:rPr>
              <a:t>Quelles pièces justificatives ont été déposées au greffe avec les  comptes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696" name="Line 3"/>
          <p:cNvSpPr/>
          <p:nvPr/>
        </p:nvSpPr>
        <p:spPr>
          <a:xfrm>
            <a:off x="504000" y="3492000"/>
            <a:ext cx="360" cy="1476000"/>
          </a:xfrm>
          <a:prstGeom prst="line">
            <a:avLst/>
          </a:prstGeom>
          <a:ln w="29160">
            <a:solidFill>
              <a:srgbClr val="ff0000"/>
            </a:solidFill>
            <a:round/>
          </a:ln>
        </p:spPr>
        <p:style>
          <a:lnRef idx="0"/>
          <a:fillRef idx="0"/>
          <a:effectRef idx="0"/>
          <a:fontRef idx="minor"/>
        </p:style>
      </p:sp>
      <p:sp>
        <p:nvSpPr>
          <p:cNvPr id="697" name="Line 4"/>
          <p:cNvSpPr/>
          <p:nvPr/>
        </p:nvSpPr>
        <p:spPr>
          <a:xfrm flipH="1">
            <a:off x="792000" y="2772000"/>
            <a:ext cx="288000" cy="360"/>
          </a:xfrm>
          <a:prstGeom prst="line">
            <a:avLst/>
          </a:prstGeom>
          <a:ln w="29160">
            <a:solidFill>
              <a:srgbClr val="ff0000"/>
            </a:solidFill>
            <a:round/>
          </a:ln>
        </p:spPr>
        <p:style>
          <a:lnRef idx="0"/>
          <a:fillRef idx="0"/>
          <a:effectRef idx="0"/>
          <a:fontRef idx="minor"/>
        </p:style>
      </p:sp>
      <p:sp>
        <p:nvSpPr>
          <p:cNvPr id="698" name="Line 5"/>
          <p:cNvSpPr/>
          <p:nvPr/>
        </p:nvSpPr>
        <p:spPr>
          <a:xfrm>
            <a:off x="792000" y="2772000"/>
            <a:ext cx="360" cy="1296000"/>
          </a:xfrm>
          <a:prstGeom prst="line">
            <a:avLst/>
          </a:prstGeom>
          <a:ln w="29160">
            <a:solidFill>
              <a:srgbClr val="ff0000"/>
            </a:solidFill>
            <a:round/>
          </a:ln>
        </p:spPr>
        <p:style>
          <a:lnRef idx="0"/>
          <a:fillRef idx="0"/>
          <a:effectRef idx="0"/>
          <a:fontRef idx="minor"/>
        </p:style>
      </p:sp>
      <p:sp>
        <p:nvSpPr>
          <p:cNvPr id="699" name="Line 6"/>
          <p:cNvSpPr/>
          <p:nvPr/>
        </p:nvSpPr>
        <p:spPr>
          <a:xfrm>
            <a:off x="792000" y="4068000"/>
            <a:ext cx="288000" cy="360"/>
          </a:xfrm>
          <a:prstGeom prst="line">
            <a:avLst/>
          </a:prstGeom>
          <a:ln w="29160">
            <a:solidFill>
              <a:srgbClr val="ff0000"/>
            </a:solidFill>
            <a:round/>
          </a:ln>
        </p:spPr>
        <p:style>
          <a:lnRef idx="0"/>
          <a:fillRef idx="0"/>
          <a:effectRef idx="0"/>
          <a:fontRef idx="minor"/>
        </p:style>
      </p:sp>
      <p:sp>
        <p:nvSpPr>
          <p:cNvPr id="700" name="Line 7"/>
          <p:cNvSpPr/>
          <p:nvPr/>
        </p:nvSpPr>
        <p:spPr>
          <a:xfrm>
            <a:off x="504000" y="3492000"/>
            <a:ext cx="288000" cy="360"/>
          </a:xfrm>
          <a:prstGeom prst="line">
            <a:avLst/>
          </a:prstGeom>
          <a:ln w="29160">
            <a:solidFill>
              <a:srgbClr val="ff0000"/>
            </a:solidFill>
            <a:round/>
          </a:ln>
        </p:spPr>
        <p:style>
          <a:lnRef idx="0"/>
          <a:fillRef idx="0"/>
          <a:effectRef idx="0"/>
          <a:fontRef idx="minor"/>
        </p:style>
      </p:sp>
      <p:sp>
        <p:nvSpPr>
          <p:cNvPr id="701" name="Line 8"/>
          <p:cNvSpPr/>
          <p:nvPr/>
        </p:nvSpPr>
        <p:spPr>
          <a:xfrm>
            <a:off x="504000" y="4968000"/>
            <a:ext cx="468000" cy="360"/>
          </a:xfrm>
          <a:prstGeom prst="line">
            <a:avLst/>
          </a:prstGeom>
          <a:ln w="29160">
            <a:solidFill>
              <a:srgbClr val="ff0000"/>
            </a:solidFill>
            <a:round/>
            <a:tailEnd len="med" type="triangle" w="med"/>
          </a:ln>
        </p:spPr>
        <p:style>
          <a:lnRef idx="0"/>
          <a:fillRef idx="0"/>
          <a:effectRef idx="0"/>
          <a:fontRef idx="minor"/>
        </p:style>
      </p:sp>
      <p:sp>
        <p:nvSpPr>
          <p:cNvPr id="702" name="CustomShape 9"/>
          <p:cNvSpPr/>
          <p:nvPr/>
        </p:nvSpPr>
        <p:spPr>
          <a:xfrm>
            <a:off x="8434440" y="6307920"/>
            <a:ext cx="180000" cy="204480"/>
          </a:xfrm>
          <a:prstGeom prst="rect">
            <a:avLst/>
          </a:prstGeom>
          <a:noFill/>
          <a:ln>
            <a:noFill/>
          </a:ln>
        </p:spPr>
        <p:style>
          <a:lnRef idx="0"/>
          <a:fillRef idx="0"/>
          <a:effectRef idx="0"/>
          <a:fontRef idx="minor"/>
        </p:style>
      </p:sp>
      <p:sp>
        <p:nvSpPr>
          <p:cNvPr id="703" name="TextShape 10"/>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704" name="TextShape 11"/>
          <p:cNvSpPr txBox="1"/>
          <p:nvPr/>
        </p:nvSpPr>
        <p:spPr>
          <a:xfrm>
            <a:off x="6458040" y="6356520"/>
            <a:ext cx="2057040" cy="364680"/>
          </a:xfrm>
          <a:prstGeom prst="rect">
            <a:avLst/>
          </a:prstGeom>
          <a:noFill/>
          <a:ln>
            <a:noFill/>
          </a:ln>
        </p:spPr>
        <p:txBody>
          <a:bodyPr anchor="ctr"/>
          <a:p>
            <a:pPr algn="r">
              <a:lnSpc>
                <a:spcPct val="100000"/>
              </a:lnSpc>
            </a:pPr>
            <a:fld id="{ED9D944A-2467-4F19-A4B7-30249FF495BA}"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CustomShape 1"/>
          <p:cNvSpPr/>
          <p:nvPr/>
        </p:nvSpPr>
        <p:spPr>
          <a:xfrm>
            <a:off x="235080" y="1376640"/>
            <a:ext cx="8449560" cy="4945680"/>
          </a:xfrm>
          <a:prstGeom prst="rect">
            <a:avLst/>
          </a:prstGeom>
          <a:noFill/>
          <a:ln>
            <a:noFill/>
          </a:ln>
        </p:spPr>
        <p:style>
          <a:lnRef idx="0"/>
          <a:fillRef idx="0"/>
          <a:effectRef idx="0"/>
          <a:fontRef idx="minor"/>
        </p:style>
        <p:txBody>
          <a:bodyPr lIns="0" rIns="0" tIns="0" bIns="0"/>
          <a:p>
            <a:pPr marL="343080" indent="-340920">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706" name="CustomShape 2"/>
          <p:cNvSpPr/>
          <p:nvPr/>
        </p:nvSpPr>
        <p:spPr>
          <a:xfrm>
            <a:off x="7883640" y="6321600"/>
            <a:ext cx="897840" cy="177120"/>
          </a:xfrm>
          <a:prstGeom prst="rect">
            <a:avLst/>
          </a:prstGeom>
          <a:noFill/>
          <a:ln>
            <a:noFill/>
          </a:ln>
        </p:spPr>
        <p:style>
          <a:lnRef idx="0"/>
          <a:fillRef idx="0"/>
          <a:effectRef idx="0"/>
          <a:fontRef idx="minor"/>
        </p:style>
      </p:sp>
      <p:sp>
        <p:nvSpPr>
          <p:cNvPr id="707" name="CustomShape 3"/>
          <p:cNvSpPr/>
          <p:nvPr/>
        </p:nvSpPr>
        <p:spPr>
          <a:xfrm>
            <a:off x="344160" y="116640"/>
            <a:ext cx="8690040" cy="339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L’UTILISATION DE TABLEAUX CROISES DYNAMIQUES </a:t>
            </a:r>
            <a:endParaRPr b="0" lang="fr-FR" sz="1800" spc="-1" strike="noStrike">
              <a:solidFill>
                <a:srgbClr val="000000"/>
              </a:solidFill>
              <a:uFill>
                <a:solidFill>
                  <a:srgbClr val="ffffff"/>
                </a:solidFill>
              </a:uFill>
              <a:latin typeface="Arial"/>
            </a:endParaRPr>
          </a:p>
        </p:txBody>
      </p:sp>
      <p:pic>
        <p:nvPicPr>
          <p:cNvPr id="708" name="Picture 3" descr=""/>
          <p:cNvPicPr/>
          <p:nvPr/>
        </p:nvPicPr>
        <p:blipFill>
          <a:blip r:embed="rId1"/>
          <a:stretch/>
        </p:blipFill>
        <p:spPr>
          <a:xfrm>
            <a:off x="215640" y="447120"/>
            <a:ext cx="4735080" cy="6184080"/>
          </a:xfrm>
          <a:prstGeom prst="rect">
            <a:avLst/>
          </a:prstGeom>
          <a:ln>
            <a:noFill/>
          </a:ln>
        </p:spPr>
      </p:pic>
      <p:pic>
        <p:nvPicPr>
          <p:cNvPr id="709" name="Picture 4" descr=""/>
          <p:cNvPicPr/>
          <p:nvPr/>
        </p:nvPicPr>
        <p:blipFill>
          <a:blip r:embed="rId2"/>
          <a:stretch/>
        </p:blipFill>
        <p:spPr>
          <a:xfrm>
            <a:off x="4952880" y="462960"/>
            <a:ext cx="4081680" cy="6455160"/>
          </a:xfrm>
          <a:prstGeom prst="rect">
            <a:avLst/>
          </a:prstGeom>
          <a:ln>
            <a:noFill/>
          </a:ln>
        </p:spPr>
      </p:pic>
      <p:sp>
        <p:nvSpPr>
          <p:cNvPr id="710" name="CustomShape 4"/>
          <p:cNvSpPr/>
          <p:nvPr/>
        </p:nvSpPr>
        <p:spPr>
          <a:xfrm>
            <a:off x="1332000" y="6321600"/>
            <a:ext cx="6477840" cy="17712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uFill>
                  <a:solidFill>
                    <a:srgbClr val="ffffff"/>
                  </a:solidFill>
                </a:uFill>
                <a:latin typeface="Arial"/>
                <a:ea typeface="ヒラギノ角ゴ Pro W3"/>
              </a:rPr>
              <a:t>Métodologie et contrôle de la fonction RH des collectivités- 13 et 14 octobre 2016</a:t>
            </a:r>
            <a:endParaRPr b="0" lang="fr-FR" sz="1800" spc="-1" strike="noStrike">
              <a:solidFill>
                <a:srgbClr val="000000"/>
              </a:solidFill>
              <a:uFill>
                <a:solidFill>
                  <a:srgbClr val="ffffff"/>
                </a:solidFill>
              </a:uFill>
              <a:latin typeface="Arial"/>
            </a:endParaRPr>
          </a:p>
        </p:txBody>
      </p:sp>
      <p:sp>
        <p:nvSpPr>
          <p:cNvPr id="711" name="TextShape 5"/>
          <p:cNvSpPr txBox="1"/>
          <p:nvPr/>
        </p:nvSpPr>
        <p:spPr>
          <a:xfrm>
            <a:off x="6458040" y="6356520"/>
            <a:ext cx="2057040" cy="364680"/>
          </a:xfrm>
          <a:prstGeom prst="rect">
            <a:avLst/>
          </a:prstGeom>
          <a:noFill/>
          <a:ln>
            <a:noFill/>
          </a:ln>
        </p:spPr>
        <p:txBody>
          <a:bodyPr anchor="ctr"/>
          <a:p>
            <a:pPr algn="r">
              <a:lnSpc>
                <a:spcPct val="100000"/>
              </a:lnSpc>
            </a:pPr>
            <a:fld id="{33CCE80F-7EF4-451D-8ECB-1D27F293E7C9}"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712" name="TextShape 6"/>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3" name="Image 1" descr=""/>
          <p:cNvPicPr/>
          <p:nvPr/>
        </p:nvPicPr>
        <p:blipFill>
          <a:blip r:embed="rId1"/>
          <a:stretch/>
        </p:blipFill>
        <p:spPr>
          <a:xfrm>
            <a:off x="1763640" y="1699560"/>
            <a:ext cx="7742880" cy="4839120"/>
          </a:xfrm>
          <a:prstGeom prst="rect">
            <a:avLst/>
          </a:prstGeom>
          <a:ln>
            <a:noFill/>
          </a:ln>
        </p:spPr>
      </p:pic>
      <p:sp>
        <p:nvSpPr>
          <p:cNvPr id="714" name="CustomShape 1"/>
          <p:cNvSpPr/>
          <p:nvPr/>
        </p:nvSpPr>
        <p:spPr>
          <a:xfrm>
            <a:off x="120960" y="1953000"/>
            <a:ext cx="8603280" cy="37785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1280">
              <a:lnSpc>
                <a:spcPct val="100000"/>
              </a:lnSpc>
            </a:pPr>
            <a:endParaRPr b="0" lang="fr-FR" sz="1800" spc="-1" strike="noStrike">
              <a:solidFill>
                <a:srgbClr val="000000"/>
              </a:solidFill>
              <a:uFill>
                <a:solidFill>
                  <a:srgbClr val="ffffff"/>
                </a:solidFill>
              </a:uFill>
              <a:latin typeface="Arial"/>
            </a:endParaRPr>
          </a:p>
        </p:txBody>
      </p:sp>
      <p:sp>
        <p:nvSpPr>
          <p:cNvPr id="715" name="CustomShape 2"/>
          <p:cNvSpPr/>
          <p:nvPr/>
        </p:nvSpPr>
        <p:spPr>
          <a:xfrm>
            <a:off x="1332000" y="6321600"/>
            <a:ext cx="6478200" cy="17748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uFill>
                  <a:solidFill>
                    <a:srgbClr val="ffffff"/>
                  </a:solidFill>
                </a:uFill>
                <a:latin typeface="Arial"/>
                <a:ea typeface="ヒラギノ角ゴ Pro W3"/>
              </a:rPr>
              <a:t>Métodologie et contrôle de la fonction RH des collectivités- 13 et 14 octobre 2016</a:t>
            </a:r>
            <a:endParaRPr b="0" lang="fr-FR" sz="1800" spc="-1" strike="noStrike">
              <a:solidFill>
                <a:srgbClr val="000000"/>
              </a:solidFill>
              <a:uFill>
                <a:solidFill>
                  <a:srgbClr val="ffffff"/>
                </a:solidFill>
              </a:uFill>
              <a:latin typeface="Arial"/>
            </a:endParaRPr>
          </a:p>
        </p:txBody>
      </p:sp>
      <p:sp>
        <p:nvSpPr>
          <p:cNvPr id="716" name="CustomShape 3"/>
          <p:cNvSpPr/>
          <p:nvPr/>
        </p:nvSpPr>
        <p:spPr>
          <a:xfrm>
            <a:off x="7883640" y="6321600"/>
            <a:ext cx="898200" cy="177480"/>
          </a:xfrm>
          <a:prstGeom prst="rect">
            <a:avLst/>
          </a:prstGeom>
          <a:noFill/>
          <a:ln>
            <a:noFill/>
          </a:ln>
        </p:spPr>
        <p:style>
          <a:lnRef idx="0"/>
          <a:fillRef idx="0"/>
          <a:effectRef idx="0"/>
          <a:fontRef idx="minor"/>
        </p:style>
      </p:sp>
      <p:sp>
        <p:nvSpPr>
          <p:cNvPr id="717" name="CustomShape 4"/>
          <p:cNvSpPr/>
          <p:nvPr/>
        </p:nvSpPr>
        <p:spPr>
          <a:xfrm>
            <a:off x="200880" y="260640"/>
            <a:ext cx="8891280" cy="4075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génération du rapport </a:t>
            </a:r>
            <a:r>
              <a:rPr b="0" lang="fr-FR" sz="2400" spc="-1" strike="noStrike" cap="all">
                <a:solidFill>
                  <a:srgbClr val="308087"/>
                </a:solidFill>
                <a:uFill>
                  <a:solidFill>
                    <a:srgbClr val="ffffff"/>
                  </a:solidFill>
                </a:uFill>
                <a:latin typeface="Times New Roman"/>
                <a:ea typeface="ヒラギノ角ゴ Pro W3"/>
              </a:rPr>
              <a:t>	</a:t>
            </a:r>
            <a:r>
              <a:rPr b="0" lang="fr-FR" sz="1600" spc="-1" strike="noStrike" cap="all">
                <a:solidFill>
                  <a:srgbClr val="308087"/>
                </a:solidFill>
                <a:uFill>
                  <a:solidFill>
                    <a:srgbClr val="ffffff"/>
                  </a:solidFill>
                </a:uFill>
                <a:latin typeface="Times New Roman"/>
                <a:ea typeface="ヒラギノ角ゴ Pro W3"/>
              </a:rPr>
              <a:t>(</a:t>
            </a:r>
            <a:r>
              <a:rPr b="1" lang="fr-FR" sz="1600" spc="-1" strike="noStrike">
                <a:solidFill>
                  <a:srgbClr val="0070c0"/>
                </a:solidFill>
                <a:uFill>
                  <a:solidFill>
                    <a:srgbClr val="ffffff"/>
                  </a:solidFill>
                </a:uFill>
                <a:latin typeface="Times New Roman"/>
                <a:ea typeface="ヒラギノ角ゴ Pro W3"/>
              </a:rPr>
              <a:t>ARA, Bretagne, Occitanie, La Réunion, IdF)</a:t>
            </a: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 </a:t>
            </a:r>
            <a:endParaRPr b="0" lang="fr-FR" sz="1800" spc="-1" strike="noStrike">
              <a:solidFill>
                <a:srgbClr val="000000"/>
              </a:solidFill>
              <a:uFill>
                <a:solidFill>
                  <a:srgbClr val="ffffff"/>
                </a:solidFill>
              </a:uFill>
              <a:latin typeface="Arial"/>
            </a:endParaRPr>
          </a:p>
        </p:txBody>
      </p:sp>
      <p:sp>
        <p:nvSpPr>
          <p:cNvPr id="718" name="CustomShape 5"/>
          <p:cNvSpPr/>
          <p:nvPr/>
        </p:nvSpPr>
        <p:spPr>
          <a:xfrm>
            <a:off x="536760" y="1052640"/>
            <a:ext cx="7989840" cy="4650120"/>
          </a:xfrm>
          <a:prstGeom prst="rect">
            <a:avLst/>
          </a:prstGeom>
          <a:noFill/>
          <a:ln>
            <a:noFill/>
          </a:ln>
        </p:spPr>
        <p:style>
          <a:lnRef idx="0"/>
          <a:fillRef idx="0"/>
          <a:effectRef idx="0"/>
          <a:fontRef idx="minor"/>
        </p:style>
        <p:txBody>
          <a:bodyPr lIns="0" rIns="0" tIns="0" bIns="0"/>
          <a:p>
            <a:pPr>
              <a:lnSpc>
                <a:spcPct val="100000"/>
              </a:lnSpc>
            </a:pPr>
            <a:r>
              <a:rPr b="1" lang="fr-FR" sz="2400" spc="-1" strike="noStrike">
                <a:solidFill>
                  <a:srgbClr val="0070c0"/>
                </a:solidFill>
                <a:uFill>
                  <a:solidFill>
                    <a:srgbClr val="ffffff"/>
                  </a:solidFill>
                </a:uFill>
                <a:latin typeface="Times New Roman"/>
                <a:ea typeface="ヒラギノ角ゴ Pro W3"/>
              </a:rPr>
              <a:t>Cliquer sur l’icône bleue </a:t>
            </a:r>
            <a:endParaRPr b="0" lang="fr-FR" sz="1800" spc="-1" strike="noStrike">
              <a:solidFill>
                <a:srgbClr val="000000"/>
              </a:solidFill>
              <a:uFill>
                <a:solidFill>
                  <a:srgbClr val="ffffff"/>
                </a:solidFill>
              </a:uFill>
              <a:latin typeface="Arial"/>
            </a:endParaRPr>
          </a:p>
        </p:txBody>
      </p:sp>
      <p:sp>
        <p:nvSpPr>
          <p:cNvPr id="719" name="CustomShape 6"/>
          <p:cNvSpPr/>
          <p:nvPr/>
        </p:nvSpPr>
        <p:spPr>
          <a:xfrm>
            <a:off x="3994560" y="1258200"/>
            <a:ext cx="706320" cy="511920"/>
          </a:xfrm>
          <a:custGeom>
            <a:avLst/>
            <a:gdLst/>
            <a:ahLst/>
            <a:rect l="l" t="t" r="r" b="b"/>
            <a:pathLst>
              <a:path w="21600" h="21600">
                <a:moveTo>
                  <a:pt x="0" y="0"/>
                </a:moveTo>
                <a:lnTo>
                  <a:pt x="21600" y="21600"/>
                </a:lnTo>
              </a:path>
            </a:pathLst>
          </a:custGeom>
          <a:noFill/>
          <a:ln w="10080">
            <a:solidFill>
              <a:srgbClr val="2c7f86"/>
            </a:solidFill>
            <a:round/>
            <a:tailEnd len="med" type="arrow" w="med"/>
          </a:ln>
        </p:spPr>
        <p:style>
          <a:lnRef idx="1">
            <a:schemeClr val="accent1"/>
          </a:lnRef>
          <a:fillRef idx="0">
            <a:schemeClr val="accent1"/>
          </a:fillRef>
          <a:effectRef idx="0">
            <a:schemeClr val="accent1"/>
          </a:effectRef>
          <a:fontRef idx="minor"/>
        </p:style>
      </p:sp>
      <p:sp>
        <p:nvSpPr>
          <p:cNvPr id="720" name="TextShape 7"/>
          <p:cNvSpPr txBox="1"/>
          <p:nvPr/>
        </p:nvSpPr>
        <p:spPr>
          <a:xfrm>
            <a:off x="6458040" y="6356520"/>
            <a:ext cx="2057040" cy="364680"/>
          </a:xfrm>
          <a:prstGeom prst="rect">
            <a:avLst/>
          </a:prstGeom>
          <a:noFill/>
          <a:ln>
            <a:noFill/>
          </a:ln>
        </p:spPr>
        <p:txBody>
          <a:bodyPr anchor="ctr"/>
          <a:p>
            <a:pPr algn="r">
              <a:lnSpc>
                <a:spcPct val="100000"/>
              </a:lnSpc>
            </a:pPr>
            <a:fld id="{219D4358-6A50-413A-8002-EC44BC8A02B9}"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721" name="TextShape 8"/>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2" name="Image 3" descr=""/>
          <p:cNvPicPr/>
          <p:nvPr/>
        </p:nvPicPr>
        <p:blipFill>
          <a:blip r:embed="rId1"/>
          <a:stretch/>
        </p:blipFill>
        <p:spPr>
          <a:xfrm>
            <a:off x="1354320" y="1418040"/>
            <a:ext cx="7789320" cy="4868280"/>
          </a:xfrm>
          <a:prstGeom prst="rect">
            <a:avLst/>
          </a:prstGeom>
          <a:ln>
            <a:noFill/>
          </a:ln>
        </p:spPr>
      </p:pic>
      <p:sp>
        <p:nvSpPr>
          <p:cNvPr id="723" name="CustomShape 1"/>
          <p:cNvSpPr/>
          <p:nvPr/>
        </p:nvSpPr>
        <p:spPr>
          <a:xfrm>
            <a:off x="120960" y="1953000"/>
            <a:ext cx="8603280" cy="37785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1280">
              <a:lnSpc>
                <a:spcPct val="100000"/>
              </a:lnSpc>
            </a:pPr>
            <a:endParaRPr b="0" lang="fr-FR" sz="1800" spc="-1" strike="noStrike">
              <a:solidFill>
                <a:srgbClr val="000000"/>
              </a:solidFill>
              <a:uFill>
                <a:solidFill>
                  <a:srgbClr val="ffffff"/>
                </a:solidFill>
              </a:uFill>
              <a:latin typeface="Arial"/>
            </a:endParaRPr>
          </a:p>
        </p:txBody>
      </p:sp>
      <p:sp>
        <p:nvSpPr>
          <p:cNvPr id="724" name="CustomShape 2"/>
          <p:cNvSpPr/>
          <p:nvPr/>
        </p:nvSpPr>
        <p:spPr>
          <a:xfrm>
            <a:off x="7883640" y="6321600"/>
            <a:ext cx="898200" cy="177480"/>
          </a:xfrm>
          <a:prstGeom prst="rect">
            <a:avLst/>
          </a:prstGeom>
          <a:noFill/>
          <a:ln>
            <a:noFill/>
          </a:ln>
        </p:spPr>
        <p:style>
          <a:lnRef idx="0"/>
          <a:fillRef idx="0"/>
          <a:effectRef idx="0"/>
          <a:fontRef idx="minor"/>
        </p:style>
      </p:sp>
      <p:sp>
        <p:nvSpPr>
          <p:cNvPr id="725" name="CustomShape 3"/>
          <p:cNvSpPr/>
          <p:nvPr/>
        </p:nvSpPr>
        <p:spPr>
          <a:xfrm>
            <a:off x="120960" y="320400"/>
            <a:ext cx="8891280" cy="588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génération du rapport</a:t>
            </a:r>
            <a:endParaRPr b="0" lang="fr-FR" sz="1800" spc="-1" strike="noStrike">
              <a:solidFill>
                <a:srgbClr val="000000"/>
              </a:solidFill>
              <a:uFill>
                <a:solidFill>
                  <a:srgbClr val="ffffff"/>
                </a:solidFill>
              </a:uFill>
              <a:latin typeface="Arial"/>
            </a:endParaRPr>
          </a:p>
        </p:txBody>
      </p:sp>
      <p:sp>
        <p:nvSpPr>
          <p:cNvPr id="726" name="CustomShape 4"/>
          <p:cNvSpPr/>
          <p:nvPr/>
        </p:nvSpPr>
        <p:spPr>
          <a:xfrm>
            <a:off x="575640" y="944640"/>
            <a:ext cx="7989840" cy="4650120"/>
          </a:xfrm>
          <a:prstGeom prst="rect">
            <a:avLst/>
          </a:prstGeom>
          <a:noFill/>
          <a:ln>
            <a:noFill/>
          </a:ln>
        </p:spPr>
        <p:style>
          <a:lnRef idx="0"/>
          <a:fillRef idx="0"/>
          <a:effectRef idx="0"/>
          <a:fontRef idx="minor"/>
        </p:style>
        <p:txBody>
          <a:bodyPr lIns="0" rIns="0" tIns="0" bIns="0"/>
          <a:p>
            <a:pPr>
              <a:lnSpc>
                <a:spcPct val="100000"/>
              </a:lnSpc>
            </a:pPr>
            <a:r>
              <a:rPr b="1" lang="fr-FR" sz="1600" spc="-1" strike="noStrike">
                <a:solidFill>
                  <a:srgbClr val="000000"/>
                </a:solidFill>
                <a:uFill>
                  <a:solidFill>
                    <a:srgbClr val="ffffff"/>
                  </a:solidFill>
                </a:uFill>
                <a:latin typeface="Times New Roman"/>
                <a:ea typeface="ヒラギノ角ゴ Pro W3"/>
              </a:rPr>
              <a:t>Cliquer sur  Source pour le traitement des données</a:t>
            </a:r>
            <a:r>
              <a:rPr b="1" lang="fr-FR" sz="2400" spc="-1" strike="noStrike">
                <a:solidFill>
                  <a:srgbClr val="000000"/>
                </a:solidFill>
                <a:uFill>
                  <a:solidFill>
                    <a:srgbClr val="ffffff"/>
                  </a:solidFill>
                </a:uFill>
                <a:latin typeface="Times New Roman"/>
                <a:ea typeface="ヒラギノ角ゴ Pro W3"/>
              </a:rPr>
              <a: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727" name="CustomShape 5"/>
          <p:cNvSpPr/>
          <p:nvPr/>
        </p:nvSpPr>
        <p:spPr>
          <a:xfrm>
            <a:off x="4709880" y="1332000"/>
            <a:ext cx="467640" cy="615600"/>
          </a:xfrm>
          <a:custGeom>
            <a:avLst/>
            <a:gdLst/>
            <a:ahLst/>
            <a:rect l="l" t="t" r="r" b="b"/>
            <a:pathLst>
              <a:path w="21600" h="21600">
                <a:moveTo>
                  <a:pt x="0" y="0"/>
                </a:moveTo>
                <a:lnTo>
                  <a:pt x="21600" y="21600"/>
                </a:lnTo>
              </a:path>
            </a:pathLst>
          </a:custGeom>
          <a:noFill/>
          <a:ln w="19080">
            <a:tailEnd len="med" type="arrow" w="med"/>
          </a:ln>
        </p:spPr>
        <p:style>
          <a:lnRef idx="1">
            <a:schemeClr val="accent2"/>
          </a:lnRef>
          <a:fillRef idx="0">
            <a:schemeClr val="accent2"/>
          </a:fillRef>
          <a:effectRef idx="0">
            <a:schemeClr val="accent2"/>
          </a:effectRef>
          <a:fontRef idx="minor"/>
        </p:style>
      </p:sp>
      <p:sp>
        <p:nvSpPr>
          <p:cNvPr id="728" name="TextShape 6"/>
          <p:cNvSpPr txBox="1"/>
          <p:nvPr/>
        </p:nvSpPr>
        <p:spPr>
          <a:xfrm>
            <a:off x="2595960" y="63727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729" name="TextShape 7"/>
          <p:cNvSpPr txBox="1"/>
          <p:nvPr/>
        </p:nvSpPr>
        <p:spPr>
          <a:xfrm>
            <a:off x="6458040" y="6356520"/>
            <a:ext cx="2057040" cy="364680"/>
          </a:xfrm>
          <a:prstGeom prst="rect">
            <a:avLst/>
          </a:prstGeom>
          <a:noFill/>
          <a:ln>
            <a:noFill/>
          </a:ln>
        </p:spPr>
        <p:txBody>
          <a:bodyPr anchor="ctr"/>
          <a:p>
            <a:pPr algn="r">
              <a:lnSpc>
                <a:spcPct val="100000"/>
              </a:lnSpc>
            </a:pPr>
            <a:fld id="{A3834549-A07E-4070-82B8-30D9775905C3}"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CustomShape 1"/>
          <p:cNvSpPr/>
          <p:nvPr/>
        </p:nvSpPr>
        <p:spPr>
          <a:xfrm>
            <a:off x="120960" y="1953000"/>
            <a:ext cx="8603280" cy="37785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1280">
              <a:lnSpc>
                <a:spcPct val="100000"/>
              </a:lnSpc>
            </a:pPr>
            <a:endParaRPr b="0" lang="fr-FR" sz="1800" spc="-1" strike="noStrike">
              <a:solidFill>
                <a:srgbClr val="000000"/>
              </a:solidFill>
              <a:uFill>
                <a:solidFill>
                  <a:srgbClr val="ffffff"/>
                </a:solidFill>
              </a:uFill>
              <a:latin typeface="Arial"/>
            </a:endParaRPr>
          </a:p>
        </p:txBody>
      </p:sp>
      <p:sp>
        <p:nvSpPr>
          <p:cNvPr id="731" name="CustomShape 2"/>
          <p:cNvSpPr/>
          <p:nvPr/>
        </p:nvSpPr>
        <p:spPr>
          <a:xfrm>
            <a:off x="1332000" y="6321600"/>
            <a:ext cx="6478200" cy="17748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uFill>
                  <a:solidFill>
                    <a:srgbClr val="ffffff"/>
                  </a:solidFill>
                </a:uFill>
                <a:latin typeface="Arial"/>
                <a:ea typeface="ヒラギノ角ゴ Pro W3"/>
              </a:rPr>
              <a:t>Métodologie et contrôle de la fonction RH des collectivités- 13 et 14 octobre 2016</a:t>
            </a:r>
            <a:endParaRPr b="0" lang="fr-FR" sz="1800" spc="-1" strike="noStrike">
              <a:solidFill>
                <a:srgbClr val="000000"/>
              </a:solidFill>
              <a:uFill>
                <a:solidFill>
                  <a:srgbClr val="ffffff"/>
                </a:solidFill>
              </a:uFill>
              <a:latin typeface="Arial"/>
            </a:endParaRPr>
          </a:p>
        </p:txBody>
      </p:sp>
      <p:sp>
        <p:nvSpPr>
          <p:cNvPr id="732" name="CustomShape 3"/>
          <p:cNvSpPr/>
          <p:nvPr/>
        </p:nvSpPr>
        <p:spPr>
          <a:xfrm>
            <a:off x="7883640" y="6321600"/>
            <a:ext cx="898200" cy="177480"/>
          </a:xfrm>
          <a:prstGeom prst="rect">
            <a:avLst/>
          </a:prstGeom>
          <a:noFill/>
          <a:ln>
            <a:noFill/>
          </a:ln>
        </p:spPr>
        <p:style>
          <a:lnRef idx="0"/>
          <a:fillRef idx="0"/>
          <a:effectRef idx="0"/>
          <a:fontRef idx="minor"/>
        </p:style>
      </p:sp>
      <p:sp>
        <p:nvSpPr>
          <p:cNvPr id="733" name="CustomShape 4"/>
          <p:cNvSpPr/>
          <p:nvPr/>
        </p:nvSpPr>
        <p:spPr>
          <a:xfrm>
            <a:off x="199080" y="332640"/>
            <a:ext cx="8583480" cy="646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génération du RAPPORT</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734" name="CustomShape 5"/>
          <p:cNvSpPr/>
          <p:nvPr/>
        </p:nvSpPr>
        <p:spPr>
          <a:xfrm>
            <a:off x="611640" y="1052640"/>
            <a:ext cx="7989840" cy="4650120"/>
          </a:xfrm>
          <a:prstGeom prst="rect">
            <a:avLst/>
          </a:prstGeom>
          <a:noFill/>
          <a:ln>
            <a:noFill/>
          </a:ln>
        </p:spPr>
        <p:style>
          <a:lnRef idx="0"/>
          <a:fillRef idx="0"/>
          <a:effectRef idx="0"/>
          <a:fontRef idx="minor"/>
        </p:style>
        <p:txBody>
          <a:bodyPr lIns="0" rIns="0" tIns="0" bIns="0"/>
          <a:p>
            <a:pPr>
              <a:lnSpc>
                <a:spcPct val="100000"/>
              </a:lnSpc>
            </a:pPr>
            <a:r>
              <a:rPr b="1" lang="fr-FR" sz="1400" spc="-1" strike="noStrike">
                <a:solidFill>
                  <a:srgbClr val="000000"/>
                </a:solidFill>
                <a:uFill>
                  <a:solidFill>
                    <a:srgbClr val="ffffff"/>
                  </a:solidFill>
                </a:uFill>
                <a:latin typeface="Times New Roman"/>
                <a:ea typeface="ヒラギノ角ゴ Pro W3"/>
              </a:rPr>
              <a:t>Le rapport Altaïr est créé aux formats .pdf, .docx ou .odt</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735" name="TextShape 6"/>
          <p:cNvSpPr txBox="1"/>
          <p:nvPr/>
        </p:nvSpPr>
        <p:spPr>
          <a:xfrm>
            <a:off x="6458040" y="6356520"/>
            <a:ext cx="2057040" cy="364680"/>
          </a:xfrm>
          <a:prstGeom prst="rect">
            <a:avLst/>
          </a:prstGeom>
          <a:noFill/>
          <a:ln>
            <a:noFill/>
          </a:ln>
        </p:spPr>
        <p:txBody>
          <a:bodyPr anchor="ctr"/>
          <a:p>
            <a:pPr algn="r">
              <a:lnSpc>
                <a:spcPct val="100000"/>
              </a:lnSpc>
            </a:pPr>
            <a:fld id="{F9A5FE8E-0AB3-4D41-BD08-61721F286CFC}"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736" name="TextShape 7"/>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pic>
        <p:nvPicPr>
          <p:cNvPr id="737" name="Image 1" descr=""/>
          <p:cNvPicPr/>
          <p:nvPr/>
        </p:nvPicPr>
        <p:blipFill>
          <a:blip r:embed="rId1"/>
          <a:stretch/>
        </p:blipFill>
        <p:spPr>
          <a:xfrm>
            <a:off x="2044440" y="1319400"/>
            <a:ext cx="6635520" cy="5538240"/>
          </a:xfrm>
          <a:prstGeom prst="rect">
            <a:avLst/>
          </a:prstGeom>
          <a:ln>
            <a:noFill/>
          </a:ln>
        </p:spPr>
      </p:pic>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8" name="Espace réservé du contenu 3" descr=""/>
          <p:cNvPicPr/>
          <p:nvPr/>
        </p:nvPicPr>
        <p:blipFill>
          <a:blip r:embed="rId1"/>
          <a:srcRect l="3095" t="3602" r="3731" b="0"/>
          <a:stretch/>
        </p:blipFill>
        <p:spPr>
          <a:xfrm>
            <a:off x="433800" y="1268640"/>
            <a:ext cx="8406720" cy="4891680"/>
          </a:xfrm>
          <a:prstGeom prst="rect">
            <a:avLst/>
          </a:prstGeom>
          <a:ln>
            <a:noFill/>
          </a:ln>
        </p:spPr>
      </p:pic>
      <p:sp>
        <p:nvSpPr>
          <p:cNvPr id="739" name="CustomShape 1"/>
          <p:cNvSpPr/>
          <p:nvPr/>
        </p:nvSpPr>
        <p:spPr>
          <a:xfrm>
            <a:off x="771120" y="5445360"/>
            <a:ext cx="1510200" cy="4302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40" name="CustomShape 2"/>
          <p:cNvSpPr/>
          <p:nvPr/>
        </p:nvSpPr>
        <p:spPr>
          <a:xfrm flipV="1">
            <a:off x="2283480" y="3211560"/>
            <a:ext cx="2862720" cy="223056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741" name="CustomShape 3"/>
          <p:cNvSpPr/>
          <p:nvPr/>
        </p:nvSpPr>
        <p:spPr>
          <a:xfrm>
            <a:off x="7883640" y="6321600"/>
            <a:ext cx="898200" cy="177480"/>
          </a:xfrm>
          <a:prstGeom prst="rect">
            <a:avLst/>
          </a:prstGeom>
          <a:noFill/>
          <a:ln>
            <a:noFill/>
          </a:ln>
        </p:spPr>
        <p:style>
          <a:lnRef idx="0"/>
          <a:fillRef idx="0"/>
          <a:effectRef idx="0"/>
          <a:fontRef idx="minor"/>
        </p:style>
      </p:sp>
      <p:sp>
        <p:nvSpPr>
          <p:cNvPr id="742" name="CustomShape 4"/>
          <p:cNvSpPr/>
          <p:nvPr/>
        </p:nvSpPr>
        <p:spPr>
          <a:xfrm>
            <a:off x="602280" y="332640"/>
            <a:ext cx="8062920" cy="610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RAPPORT D’ANALYSE DES DONNéES</a:t>
            </a:r>
            <a:endParaRPr b="0" lang="fr-FR" sz="1800" spc="-1" strike="noStrike">
              <a:solidFill>
                <a:srgbClr val="000000"/>
              </a:solidFill>
              <a:uFill>
                <a:solidFill>
                  <a:srgbClr val="ffffff"/>
                </a:solidFill>
              </a:uFill>
              <a:latin typeface="Arial"/>
            </a:endParaRPr>
          </a:p>
        </p:txBody>
      </p:sp>
      <p:sp>
        <p:nvSpPr>
          <p:cNvPr id="743" name="TextShape 5"/>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744" name="TextShape 6"/>
          <p:cNvSpPr txBox="1"/>
          <p:nvPr/>
        </p:nvSpPr>
        <p:spPr>
          <a:xfrm>
            <a:off x="6458040" y="6356520"/>
            <a:ext cx="2057040" cy="364680"/>
          </a:xfrm>
          <a:prstGeom prst="rect">
            <a:avLst/>
          </a:prstGeom>
          <a:noFill/>
          <a:ln>
            <a:noFill/>
          </a:ln>
        </p:spPr>
        <p:txBody>
          <a:bodyPr anchor="ctr"/>
          <a:p>
            <a:pPr algn="r">
              <a:lnSpc>
                <a:spcPct val="100000"/>
              </a:lnSpc>
            </a:pPr>
            <a:fld id="{3E38D023-A1A7-48C6-9127-753F7F47CD4E}"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5" name="Espace réservé du contenu 3" descr=""/>
          <p:cNvPicPr/>
          <p:nvPr/>
        </p:nvPicPr>
        <p:blipFill>
          <a:blip r:embed="rId1"/>
          <a:srcRect l="2805" t="3744" r="2013" b="0"/>
          <a:stretch/>
        </p:blipFill>
        <p:spPr>
          <a:xfrm>
            <a:off x="412560" y="1321200"/>
            <a:ext cx="8631000" cy="4908960"/>
          </a:xfrm>
          <a:prstGeom prst="rect">
            <a:avLst/>
          </a:prstGeom>
          <a:ln>
            <a:noFill/>
          </a:ln>
        </p:spPr>
      </p:pic>
      <p:sp>
        <p:nvSpPr>
          <p:cNvPr id="746" name="CustomShape 1"/>
          <p:cNvSpPr/>
          <p:nvPr/>
        </p:nvSpPr>
        <p:spPr>
          <a:xfrm flipV="1">
            <a:off x="3348000" y="2598840"/>
            <a:ext cx="2302560" cy="25020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747" name="CustomShape 2"/>
          <p:cNvSpPr/>
          <p:nvPr/>
        </p:nvSpPr>
        <p:spPr>
          <a:xfrm flipV="1">
            <a:off x="3348000" y="2724840"/>
            <a:ext cx="286200" cy="12420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748" name="CustomShape 3"/>
          <p:cNvSpPr/>
          <p:nvPr/>
        </p:nvSpPr>
        <p:spPr>
          <a:xfrm>
            <a:off x="7883640" y="6321600"/>
            <a:ext cx="898200" cy="177480"/>
          </a:xfrm>
          <a:prstGeom prst="rect">
            <a:avLst/>
          </a:prstGeom>
          <a:noFill/>
          <a:ln>
            <a:noFill/>
          </a:ln>
        </p:spPr>
        <p:style>
          <a:lnRef idx="0"/>
          <a:fillRef idx="0"/>
          <a:effectRef idx="0"/>
          <a:fontRef idx="minor"/>
        </p:style>
      </p:sp>
      <p:sp>
        <p:nvSpPr>
          <p:cNvPr id="749" name="CustomShape 4"/>
          <p:cNvSpPr/>
          <p:nvPr/>
        </p:nvSpPr>
        <p:spPr>
          <a:xfrm>
            <a:off x="608760" y="303840"/>
            <a:ext cx="8062920" cy="610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Tests statutaires et réglementaires</a:t>
            </a:r>
            <a:endParaRPr b="0" lang="fr-FR" sz="1800" spc="-1" strike="noStrike">
              <a:solidFill>
                <a:srgbClr val="000000"/>
              </a:solidFill>
              <a:uFill>
                <a:solidFill>
                  <a:srgbClr val="ffffff"/>
                </a:solidFill>
              </a:uFill>
              <a:latin typeface="Arial"/>
            </a:endParaRPr>
          </a:p>
        </p:txBody>
      </p:sp>
      <p:sp>
        <p:nvSpPr>
          <p:cNvPr id="750" name="TextShape 5"/>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751" name="TextShape 6"/>
          <p:cNvSpPr txBox="1"/>
          <p:nvPr/>
        </p:nvSpPr>
        <p:spPr>
          <a:xfrm>
            <a:off x="6458040" y="6356520"/>
            <a:ext cx="2057040" cy="364680"/>
          </a:xfrm>
          <a:prstGeom prst="rect">
            <a:avLst/>
          </a:prstGeom>
          <a:noFill/>
          <a:ln>
            <a:noFill/>
          </a:ln>
        </p:spPr>
        <p:txBody>
          <a:bodyPr anchor="ctr"/>
          <a:p>
            <a:pPr algn="r">
              <a:lnSpc>
                <a:spcPct val="100000"/>
              </a:lnSpc>
            </a:pPr>
            <a:fld id="{65090BE8-7F48-4BF5-85D2-5F3614AFFA44}"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194" name="TextShape 2"/>
          <p:cNvSpPr txBox="1"/>
          <p:nvPr/>
        </p:nvSpPr>
        <p:spPr>
          <a:xfrm>
            <a:off x="6458040" y="6356520"/>
            <a:ext cx="2057040" cy="364680"/>
          </a:xfrm>
          <a:prstGeom prst="rect">
            <a:avLst/>
          </a:prstGeom>
          <a:noFill/>
          <a:ln>
            <a:noFill/>
          </a:ln>
        </p:spPr>
        <p:txBody>
          <a:bodyPr anchor="ctr"/>
          <a:p>
            <a:pPr algn="r">
              <a:lnSpc>
                <a:spcPct val="100000"/>
              </a:lnSpc>
            </a:pPr>
            <a:fld id="{A5D44DB3-A638-41E2-86E0-15522A428FE7}"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195" name="CustomShape 3"/>
          <p:cNvSpPr/>
          <p:nvPr/>
        </p:nvSpPr>
        <p:spPr>
          <a:xfrm>
            <a:off x="126360" y="273456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PRESENTATION GENERALE DE L’INTERFACE</a:t>
            </a:r>
            <a:endParaRPr b="0" lang="fr-FR" sz="1800" spc="-1" strike="noStrike">
              <a:solidFill>
                <a:srgbClr val="000000"/>
              </a:solidFill>
              <a:uFill>
                <a:solidFill>
                  <a:srgbClr val="ffffff"/>
                </a:solidFill>
              </a:uFill>
              <a:latin typeface="Arial"/>
            </a:endParaRPr>
          </a:p>
        </p:txBody>
      </p:sp>
    </p:spTree>
  </p:cSld>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TextShape 1"/>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753" name="TextShape 2"/>
          <p:cNvSpPr txBox="1"/>
          <p:nvPr/>
        </p:nvSpPr>
        <p:spPr>
          <a:xfrm>
            <a:off x="6458040" y="6356520"/>
            <a:ext cx="2057040" cy="364680"/>
          </a:xfrm>
          <a:prstGeom prst="rect">
            <a:avLst/>
          </a:prstGeom>
          <a:noFill/>
          <a:ln>
            <a:noFill/>
          </a:ln>
        </p:spPr>
        <p:txBody>
          <a:bodyPr anchor="ctr"/>
          <a:p>
            <a:pPr algn="r">
              <a:lnSpc>
                <a:spcPct val="100000"/>
              </a:lnSpc>
            </a:pPr>
            <a:fld id="{B86922A5-42EE-45D4-A1F1-022578746C6B}"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
        <p:nvSpPr>
          <p:cNvPr id="754" name="CustomShape 3"/>
          <p:cNvSpPr/>
          <p:nvPr/>
        </p:nvSpPr>
        <p:spPr>
          <a:xfrm>
            <a:off x="602280" y="332640"/>
            <a:ext cx="8062920" cy="610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a:solidFill>
                  <a:srgbClr val="000000"/>
                </a:solidFill>
                <a:uFill>
                  <a:solidFill>
                    <a:srgbClr val="ffffff"/>
                  </a:solidFill>
                </a:uFill>
                <a:latin typeface="Arial"/>
                <a:ea typeface="ヒラギノ角ゴ Pro W3"/>
              </a:rPr>
              <a:t>Merci pour votre attention</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755" name="CustomShape 4"/>
          <p:cNvSpPr/>
          <p:nvPr/>
        </p:nvSpPr>
        <p:spPr>
          <a:xfrm>
            <a:off x="481320" y="2101680"/>
            <a:ext cx="8183880" cy="9133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756" name="CustomShape 5"/>
          <p:cNvSpPr/>
          <p:nvPr/>
        </p:nvSpPr>
        <p:spPr>
          <a:xfrm>
            <a:off x="697680" y="1998360"/>
            <a:ext cx="8062920" cy="1026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a:solidFill>
                  <a:srgbClr val="000000"/>
                </a:solidFill>
                <a:uFill>
                  <a:solidFill>
                    <a:srgbClr val="ffffff"/>
                  </a:solidFill>
                </a:uFill>
                <a:latin typeface="Arial"/>
                <a:ea typeface="ヒラギノ角ゴ Pro W3"/>
              </a:rPr>
              <a:t>Questions</a:t>
            </a:r>
            <a:endParaRPr b="0" lang="fr-FR"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ea typeface="ヒラギノ角ゴ Pro W3"/>
              </a:rPr>
              <a:t>Formation à l’outil</a:t>
            </a:r>
            <a:endParaRPr b="0" lang="fr-FR" sz="1800" spc="-1" strike="noStrike">
              <a:solidFill>
                <a:srgbClr val="000000"/>
              </a:solidFill>
              <a:uFill>
                <a:solidFill>
                  <a:srgbClr val="ffffff"/>
                </a:solidFill>
              </a:uFill>
              <a:latin typeface="Arial"/>
            </a:endParaRPr>
          </a:p>
        </p:txBody>
      </p:sp>
    </p:spTree>
  </p:cSld>
  <p:timing>
    <p:tnLst>
      <p:par>
        <p:cTn id="137" dur="indefinite" restart="never" nodeType="tmRoot">
          <p:childTnLst>
            <p:seq>
              <p:cTn id="138"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576000" y="937080"/>
            <a:ext cx="7989480" cy="71712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 </a:t>
            </a:r>
            <a:endParaRPr b="0" lang="fr-FR" sz="1800" spc="-1" strike="noStrike">
              <a:solidFill>
                <a:srgbClr val="000000"/>
              </a:solidFill>
              <a:uFill>
                <a:solidFill>
                  <a:srgbClr val="ffffff"/>
                </a:solidFill>
              </a:uFill>
              <a:latin typeface="Arial"/>
            </a:endParaRPr>
          </a:p>
        </p:txBody>
      </p:sp>
      <p:sp>
        <p:nvSpPr>
          <p:cNvPr id="197" name="CustomShape 2"/>
          <p:cNvSpPr/>
          <p:nvPr/>
        </p:nvSpPr>
        <p:spPr>
          <a:xfrm>
            <a:off x="576360" y="2214720"/>
            <a:ext cx="7989480" cy="3912480"/>
          </a:xfrm>
          <a:prstGeom prst="rect">
            <a:avLst/>
          </a:prstGeom>
          <a:noFill/>
          <a:ln>
            <a:noFill/>
          </a:ln>
        </p:spPr>
        <p:style>
          <a:lnRef idx="0"/>
          <a:fillRef idx="0"/>
          <a:effectRef idx="0"/>
          <a:fontRef idx="minor"/>
        </p:style>
        <p:txBody>
          <a:bodyPr lIns="0" rIns="0" tIns="0" bIns="0"/>
          <a:p>
            <a:pPr marL="343080" indent="-340920">
              <a:lnSpc>
                <a:spcPct val="100000"/>
              </a:lnSpc>
            </a:pPr>
            <a:r>
              <a:rPr b="1" lang="fr-FR" sz="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marL="343080" indent="-340920">
              <a:lnSpc>
                <a:spcPct val="100000"/>
              </a:lnSpc>
            </a:pPr>
            <a:endParaRPr b="0" lang="fr-FR" sz="1800" spc="-1" strike="noStrike">
              <a:solidFill>
                <a:srgbClr val="000000"/>
              </a:solidFill>
              <a:uFill>
                <a:solidFill>
                  <a:srgbClr val="ffffff"/>
                </a:solidFill>
              </a:uFill>
              <a:latin typeface="Arial"/>
            </a:endParaRPr>
          </a:p>
        </p:txBody>
      </p:sp>
      <p:sp>
        <p:nvSpPr>
          <p:cNvPr id="198" name="CustomShape 3"/>
          <p:cNvSpPr/>
          <p:nvPr/>
        </p:nvSpPr>
        <p:spPr>
          <a:xfrm>
            <a:off x="7883640" y="6321600"/>
            <a:ext cx="897840" cy="177120"/>
          </a:xfrm>
          <a:prstGeom prst="rect">
            <a:avLst/>
          </a:prstGeom>
          <a:noFill/>
          <a:ln>
            <a:noFill/>
          </a:ln>
        </p:spPr>
        <p:style>
          <a:lnRef idx="0"/>
          <a:fillRef idx="0"/>
          <a:effectRef idx="0"/>
          <a:fontRef idx="minor"/>
        </p:style>
      </p:sp>
      <p:pic>
        <p:nvPicPr>
          <p:cNvPr id="199" name="Image 228" descr=""/>
          <p:cNvPicPr/>
          <p:nvPr/>
        </p:nvPicPr>
        <p:blipFill>
          <a:blip r:embed="rId1"/>
          <a:srcRect l="14017" t="0" r="65856" b="0"/>
          <a:stretch/>
        </p:blipFill>
        <p:spPr>
          <a:xfrm>
            <a:off x="2160000" y="1569960"/>
            <a:ext cx="1581840" cy="4178160"/>
          </a:xfrm>
          <a:prstGeom prst="rect">
            <a:avLst/>
          </a:prstGeom>
          <a:ln>
            <a:noFill/>
          </a:ln>
        </p:spPr>
      </p:pic>
      <p:sp>
        <p:nvSpPr>
          <p:cNvPr id="200" name="CustomShape 4"/>
          <p:cNvSpPr/>
          <p:nvPr/>
        </p:nvSpPr>
        <p:spPr>
          <a:xfrm>
            <a:off x="6120000" y="4536000"/>
            <a:ext cx="2734200" cy="856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ff0066"/>
                </a:solidFill>
                <a:uFill>
                  <a:solidFill>
                    <a:srgbClr val="ffffff"/>
                  </a:solidFill>
                </a:uFill>
                <a:latin typeface="Arial"/>
                <a:ea typeface="DejaVu Sans"/>
              </a:rPr>
              <a:t>GESTIONNAIRE D’ÉCHANGE DE DONNÉES</a:t>
            </a:r>
            <a:endParaRPr b="0" lang="fr-FR" sz="1800" spc="-1" strike="noStrike">
              <a:solidFill>
                <a:srgbClr val="000000"/>
              </a:solidFill>
              <a:uFill>
                <a:solidFill>
                  <a:srgbClr val="ffffff"/>
                </a:solidFill>
              </a:uFill>
              <a:latin typeface="Arial"/>
            </a:endParaRPr>
          </a:p>
        </p:txBody>
      </p:sp>
      <p:sp>
        <p:nvSpPr>
          <p:cNvPr id="201" name="Line 5"/>
          <p:cNvSpPr/>
          <p:nvPr/>
        </p:nvSpPr>
        <p:spPr>
          <a:xfrm flipH="1">
            <a:off x="3744000" y="4824000"/>
            <a:ext cx="2376000" cy="360"/>
          </a:xfrm>
          <a:prstGeom prst="line">
            <a:avLst/>
          </a:prstGeom>
          <a:ln>
            <a:solidFill>
              <a:srgbClr val="ff0066"/>
            </a:solidFill>
            <a:tailEnd len="med" type="triangle" w="med"/>
          </a:ln>
        </p:spPr>
        <p:style>
          <a:lnRef idx="0"/>
          <a:fillRef idx="0"/>
          <a:effectRef idx="0"/>
          <a:fontRef idx="minor"/>
        </p:style>
      </p:sp>
      <p:sp>
        <p:nvSpPr>
          <p:cNvPr id="202" name="CustomShape 6"/>
          <p:cNvSpPr/>
          <p:nvPr/>
        </p:nvSpPr>
        <p:spPr>
          <a:xfrm>
            <a:off x="6048000" y="2448000"/>
            <a:ext cx="1870200" cy="344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ff"/>
                </a:solidFill>
                <a:uFill>
                  <a:solidFill>
                    <a:srgbClr val="ffffff"/>
                  </a:solidFill>
                </a:uFill>
                <a:latin typeface="Arial"/>
                <a:ea typeface="DejaVu Sans"/>
              </a:rPr>
              <a:t>Logiciel Altaïr</a:t>
            </a:r>
            <a:endParaRPr b="0" lang="fr-FR" sz="1800" spc="-1" strike="noStrike">
              <a:solidFill>
                <a:srgbClr val="000000"/>
              </a:solidFill>
              <a:uFill>
                <a:solidFill>
                  <a:srgbClr val="ffffff"/>
                </a:solidFill>
              </a:uFill>
              <a:latin typeface="Arial"/>
            </a:endParaRPr>
          </a:p>
        </p:txBody>
      </p:sp>
      <p:sp>
        <p:nvSpPr>
          <p:cNvPr id="203" name="Line 7"/>
          <p:cNvSpPr/>
          <p:nvPr/>
        </p:nvSpPr>
        <p:spPr>
          <a:xfrm flipH="1">
            <a:off x="3888000" y="2664000"/>
            <a:ext cx="2160000" cy="360"/>
          </a:xfrm>
          <a:prstGeom prst="line">
            <a:avLst/>
          </a:prstGeom>
          <a:ln>
            <a:solidFill>
              <a:srgbClr val="0000ff"/>
            </a:solidFill>
            <a:tailEnd len="med" type="triangle" w="med"/>
          </a:ln>
        </p:spPr>
        <p:style>
          <a:lnRef idx="0"/>
          <a:fillRef idx="0"/>
          <a:effectRef idx="0"/>
          <a:fontRef idx="minor"/>
        </p:style>
      </p:sp>
      <p:sp>
        <p:nvSpPr>
          <p:cNvPr id="204" name="CustomShape 8"/>
          <p:cNvSpPr/>
          <p:nvPr/>
        </p:nvSpPr>
        <p:spPr>
          <a:xfrm>
            <a:off x="72000" y="36000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L’application et le gestionnaire </a:t>
            </a: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d’échange de données</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205" name="TextShape 9"/>
          <p:cNvSpPr txBox="1"/>
          <p:nvPr/>
        </p:nvSpPr>
        <p:spPr>
          <a:xfrm>
            <a:off x="2837160" y="638028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206" name="TextShape 10"/>
          <p:cNvSpPr txBox="1"/>
          <p:nvPr/>
        </p:nvSpPr>
        <p:spPr>
          <a:xfrm>
            <a:off x="6458040" y="6356520"/>
            <a:ext cx="2057040" cy="364680"/>
          </a:xfrm>
          <a:prstGeom prst="rect">
            <a:avLst/>
          </a:prstGeom>
          <a:noFill/>
          <a:ln>
            <a:noFill/>
          </a:ln>
        </p:spPr>
        <p:txBody>
          <a:bodyPr anchor="ctr"/>
          <a:p>
            <a:pPr algn="r">
              <a:lnSpc>
                <a:spcPct val="100000"/>
              </a:lnSpc>
            </a:pPr>
            <a:fld id="{CB121511-F903-4C3B-926C-BF45ED869AD5}"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235080" y="1160640"/>
            <a:ext cx="8403120" cy="4750200"/>
          </a:xfrm>
          <a:prstGeom prst="rect">
            <a:avLst/>
          </a:prstGeom>
          <a:noFill/>
          <a:ln>
            <a:noFill/>
          </a:ln>
        </p:spPr>
        <p:style>
          <a:lnRef idx="0"/>
          <a:fillRef idx="0"/>
          <a:effectRef idx="0"/>
          <a:fontRef idx="minor"/>
        </p:style>
        <p:txBody>
          <a:bodyPr lIns="0" rIns="0" tIns="0" bIns="0"/>
          <a:p>
            <a:pPr algn="just">
              <a:lnSpc>
                <a:spcPct val="100000"/>
              </a:lnSpc>
            </a:pPr>
            <a:r>
              <a:rPr b="1" lang="fr-FR" sz="1800" spc="-1" strike="noStrike">
                <a:solidFill>
                  <a:srgbClr val="0000cc"/>
                </a:solidFill>
                <a:uFill>
                  <a:solidFill>
                    <a:srgbClr val="ffffff"/>
                  </a:solidFill>
                </a:uFill>
                <a:latin typeface="Calibri"/>
              </a:rPr>
              <a:t>La fenêtre principale de l’outil Altaïr comprend 5 menus déroulants : Fichier, Editer, Lancer, Configurer et Aide.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285840" indent="-28404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Fichier</a:t>
            </a:r>
            <a:r>
              <a:rPr b="1" lang="fr-FR" sz="1800" spc="-1" strike="noStrike">
                <a:solidFill>
                  <a:srgbClr val="000000"/>
                </a:solidFill>
                <a:uFill>
                  <a:solidFill>
                    <a:srgbClr val="ffffff"/>
                  </a:solidFill>
                </a:uFill>
                <a:latin typeface="Arial"/>
                <a:ea typeface="ヒラギノ角ゴ Pro W3"/>
              </a:rPr>
              <a:t> : permet d’accéder aux fonctionnalités de création en mode projet, enregistrement, exportation et archivage du rapport Altaïr. </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marL="285840" indent="-28404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Editer </a:t>
            </a:r>
            <a:r>
              <a:rPr b="1" lang="fr-FR" sz="1800" spc="-1" strike="noStrike">
                <a:solidFill>
                  <a:srgbClr val="000000"/>
                </a:solidFill>
                <a:uFill>
                  <a:solidFill>
                    <a:srgbClr val="ffffff"/>
                  </a:solidFill>
                </a:uFill>
                <a:latin typeface="Arial"/>
                <a:ea typeface="ヒラギノ角ゴ Pro W3"/>
              </a:rPr>
              <a:t>: permet de modifier l’apparence de l’interface avec plus ou moins de détails explicites.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285840" indent="-28404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Lancer </a:t>
            </a:r>
            <a:r>
              <a:rPr b="1" lang="fr-FR" sz="1800" spc="-1" strike="noStrike">
                <a:solidFill>
                  <a:srgbClr val="000000"/>
                </a:solidFill>
                <a:uFill>
                  <a:solidFill>
                    <a:srgbClr val="ffffff"/>
                  </a:solidFill>
                </a:uFill>
                <a:latin typeface="Arial"/>
                <a:ea typeface="ヒラギノ角ゴ Pro W3"/>
              </a:rPr>
              <a:t>: permet le lancement de l’analyse des données paye xhl ou xml et l’exécution de cette analyse.</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marL="285840" indent="-28404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Configurer</a:t>
            </a:r>
            <a:r>
              <a:rPr b="1" lang="fr-FR" sz="1800" spc="-1" strike="noStrike">
                <a:solidFill>
                  <a:srgbClr val="000000"/>
                </a:solidFill>
                <a:uFill>
                  <a:solidFill>
                    <a:srgbClr val="ffffff"/>
                  </a:solidFill>
                </a:uFill>
                <a:latin typeface="Arial"/>
                <a:ea typeface="ヒラギノ角ゴ Pro W3"/>
              </a:rPr>
              <a:t> : permet d’accéder aux fonctionnalités de configuration technique des données.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285840" indent="-28404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Aide</a:t>
            </a:r>
            <a:r>
              <a:rPr b="1" lang="fr-FR" sz="1800" spc="-1" strike="noStrike">
                <a:solidFill>
                  <a:srgbClr val="000000"/>
                </a:solidFill>
                <a:uFill>
                  <a:solidFill>
                    <a:srgbClr val="ffffff"/>
                  </a:solidFill>
                </a:uFill>
                <a:latin typeface="Arial"/>
                <a:ea typeface="ヒラギノ角ゴ Pro W3"/>
              </a:rPr>
              <a:t> : la fonction « aide » comprend des liens vers la norme de dématérialisation et les conventions adoptées pour les fichiers CSV.</a:t>
            </a:r>
            <a:endParaRPr b="0" lang="fr-FR" sz="1800" spc="-1" strike="noStrike">
              <a:solidFill>
                <a:srgbClr val="000000"/>
              </a:solidFill>
              <a:uFill>
                <a:solidFill>
                  <a:srgbClr val="ffffff"/>
                </a:solidFill>
              </a:uFill>
              <a:latin typeface="Arial"/>
            </a:endParaRPr>
          </a:p>
        </p:txBody>
      </p:sp>
      <p:sp>
        <p:nvSpPr>
          <p:cNvPr id="208" name="CustomShape 2"/>
          <p:cNvSpPr/>
          <p:nvPr/>
        </p:nvSpPr>
        <p:spPr>
          <a:xfrm>
            <a:off x="7883640" y="6321600"/>
            <a:ext cx="897840" cy="177120"/>
          </a:xfrm>
          <a:prstGeom prst="rect">
            <a:avLst/>
          </a:prstGeom>
          <a:noFill/>
          <a:ln>
            <a:noFill/>
          </a:ln>
        </p:spPr>
        <p:style>
          <a:lnRef idx="0"/>
          <a:fillRef idx="0"/>
          <a:effectRef idx="0"/>
          <a:fontRef idx="minor"/>
        </p:style>
      </p:sp>
      <p:sp>
        <p:nvSpPr>
          <p:cNvPr id="209" name="CustomShape 3"/>
          <p:cNvSpPr/>
          <p:nvPr/>
        </p:nvSpPr>
        <p:spPr>
          <a:xfrm>
            <a:off x="235080" y="296640"/>
            <a:ext cx="8890920" cy="645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LES FONCTIONNALITES de l’APPLICATION</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210" name="TextShape 4"/>
          <p:cNvSpPr txBox="1"/>
          <p:nvPr/>
        </p:nvSpPr>
        <p:spPr>
          <a:xfrm>
            <a:off x="3029040" y="6356520"/>
            <a:ext cx="3085920" cy="364680"/>
          </a:xfrm>
          <a:prstGeom prst="rect">
            <a:avLst/>
          </a:prstGeom>
          <a:noFill/>
          <a:ln>
            <a:noFill/>
          </a:ln>
        </p:spPr>
        <p:txBody>
          <a:bodyPr anchor="ctr"/>
          <a:p>
            <a:pPr algn="ctr">
              <a:lnSpc>
                <a:spcPct val="100000"/>
              </a:lnSpc>
            </a:pPr>
            <a:r>
              <a:rPr b="0" lang="fr-FR" sz="900" spc="-1" strike="noStrike">
                <a:solidFill>
                  <a:srgbClr val="8b8b8b"/>
                </a:solidFill>
                <a:uFill>
                  <a:solidFill>
                    <a:srgbClr val="ffffff"/>
                  </a:solidFill>
                </a:uFill>
                <a:latin typeface="Calibri"/>
              </a:rPr>
              <a:t>Guide méthodologique  : Extraction des données  Altaïr –                             F. Nicol et  V. Le Boudec –  7-8-9 mars 2017</a:t>
            </a:r>
            <a:endParaRPr b="0" lang="fr-FR" sz="1400" spc="-1" strike="noStrike">
              <a:solidFill>
                <a:srgbClr val="000000"/>
              </a:solidFill>
              <a:uFill>
                <a:solidFill>
                  <a:srgbClr val="ffffff"/>
                </a:solidFill>
              </a:uFill>
              <a:latin typeface="Times New Roman"/>
            </a:endParaRPr>
          </a:p>
        </p:txBody>
      </p:sp>
      <p:sp>
        <p:nvSpPr>
          <p:cNvPr id="211" name="TextShape 5"/>
          <p:cNvSpPr txBox="1"/>
          <p:nvPr/>
        </p:nvSpPr>
        <p:spPr>
          <a:xfrm>
            <a:off x="6458040" y="6356520"/>
            <a:ext cx="2057040" cy="364680"/>
          </a:xfrm>
          <a:prstGeom prst="rect">
            <a:avLst/>
          </a:prstGeom>
          <a:noFill/>
          <a:ln>
            <a:noFill/>
          </a:ln>
        </p:spPr>
        <p:txBody>
          <a:bodyPr anchor="ctr"/>
          <a:p>
            <a:pPr algn="r">
              <a:lnSpc>
                <a:spcPct val="100000"/>
              </a:lnSpc>
            </a:pPr>
            <a:fld id="{ECF36400-A841-4A12-901B-135B4DC7876C}" type="slidenum">
              <a:rPr b="0" lang="fr-FR" sz="900" spc="-1" strike="noStrike">
                <a:solidFill>
                  <a:srgbClr val="8b8b8b"/>
                </a:solidFill>
                <a:uFill>
                  <a:solidFill>
                    <a:srgbClr val="ffffff"/>
                  </a:solidFill>
                </a:uFill>
                <a:latin typeface="Calibri"/>
              </a:rPr>
              <a:t>&lt;numéro&gt;</a:t>
            </a:fld>
            <a:endParaRPr b="0" lang="fr-FR" sz="1400" spc="-1" strike="noStrike">
              <a:solidFill>
                <a:srgbClr val="000000"/>
              </a:solidFill>
              <a:uFill>
                <a:solidFill>
                  <a:srgbClr val="ffffff"/>
                </a:solidFill>
              </a:uFill>
              <a:latin typeface="Times New Roman"/>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8722</TotalTime>
  <Application>LibreOffice/5.2.3.3$Linux_X86_64 LibreOffice_project/20m0$Build-3</Application>
  <Words>3514</Words>
  <Paragraphs>669</Paragraphs>
  <Company>CDC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2017-03-22T13:37:02Z</dcterms:modified>
  <cp:revision>630</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anager">
    <vt:lpwstr>CDC</vt:lpwstr>
  </property>
  <property fmtid="{D5CDD505-2E9C-101B-9397-08002B2CF9AE}" pid="10" name="Notes">
    <vt:i4>9</vt:i4>
  </property>
  <property fmtid="{D5CDD505-2E9C-101B-9397-08002B2CF9AE}" pid="11" name="PresentationFormat">
    <vt:lpwstr>Affichage à l'écran (4:3)</vt:lpwstr>
  </property>
  <property fmtid="{D5CDD505-2E9C-101B-9397-08002B2CF9AE}" pid="12" name="ScaleCrop">
    <vt:bool>0</vt:bool>
  </property>
  <property fmtid="{D5CDD505-2E9C-101B-9397-08002B2CF9AE}" pid="13" name="ShareDoc">
    <vt:bool>0</vt:bool>
  </property>
  <property fmtid="{D5CDD505-2E9C-101B-9397-08002B2CF9AE}" pid="14" name="Slides">
    <vt:i4>68</vt:i4>
  </property>
</Properties>
</file>